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62" r:id="rId2"/>
    <p:sldId id="263" r:id="rId3"/>
    <p:sldId id="274" r:id="rId4"/>
    <p:sldId id="268" r:id="rId5"/>
    <p:sldId id="266" r:id="rId6"/>
    <p:sldId id="271" r:id="rId7"/>
    <p:sldId id="275" r:id="rId8"/>
    <p:sldId id="276" r:id="rId9"/>
    <p:sldId id="277" r:id="rId10"/>
    <p:sldId id="272" r:id="rId11"/>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DA5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96" autoAdjust="0"/>
    <p:restoredTop sz="94660" autoAdjust="0"/>
  </p:normalViewPr>
  <p:slideViewPr>
    <p:cSldViewPr snapToGrid="0">
      <p:cViewPr varScale="1">
        <p:scale>
          <a:sx n="114" d="100"/>
          <a:sy n="114" d="100"/>
        </p:scale>
        <p:origin x="570"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2501207A-63BF-4D95-A662-41CBF777309C}" type="datetimeFigureOut">
              <a:rPr lang="en-GB" smtClean="0"/>
              <a:t>07/10/2020</a:t>
            </a:fld>
            <a:endParaRPr lang="en-GB"/>
          </a:p>
        </p:txBody>
      </p:sp>
      <p:sp>
        <p:nvSpPr>
          <p:cNvPr id="4" name="Footer Placeholder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67809675-73D2-444C-874A-A293FFCC5830}" type="slidenum">
              <a:rPr lang="en-GB" smtClean="0"/>
              <a:t>‹#›</a:t>
            </a:fld>
            <a:endParaRPr lang="en-GB"/>
          </a:p>
        </p:txBody>
      </p:sp>
    </p:spTree>
    <p:extLst>
      <p:ext uri="{BB962C8B-B14F-4D97-AF65-F5344CB8AC3E}">
        <p14:creationId xmlns:p14="http://schemas.microsoft.com/office/powerpoint/2010/main" val="32363533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203FA-0E13-4749-8AB5-8BEE746E8A73}"/>
              </a:ext>
            </a:extLst>
          </p:cNvPr>
          <p:cNvSpPr>
            <a:spLocks noGrp="1"/>
          </p:cNvSpPr>
          <p:nvPr>
            <p:ph type="ctrTitle"/>
          </p:nvPr>
        </p:nvSpPr>
        <p:spPr>
          <a:xfrm>
            <a:off x="1524000" y="144621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0E2D5FE-8714-42D6-BF4D-DF0ACC75A3F4}"/>
              </a:ext>
            </a:extLst>
          </p:cNvPr>
          <p:cNvSpPr>
            <a:spLocks noGrp="1"/>
          </p:cNvSpPr>
          <p:nvPr>
            <p:ph type="subTitle" idx="1"/>
          </p:nvPr>
        </p:nvSpPr>
        <p:spPr>
          <a:xfrm>
            <a:off x="1524000" y="392588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descr="A picture containing text&#10;&#10;Description automatically generated">
            <a:extLst>
              <a:ext uri="{FF2B5EF4-FFF2-40B4-BE49-F238E27FC236}">
                <a16:creationId xmlns:a16="http://schemas.microsoft.com/office/drawing/2014/main" id="{14D3BD4B-505A-4A54-8B79-C274B94F980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50385" y="5882372"/>
            <a:ext cx="981212" cy="496663"/>
          </a:xfrm>
          <a:prstGeom prst="rect">
            <a:avLst/>
          </a:prstGeom>
        </p:spPr>
      </p:pic>
      <p:pic>
        <p:nvPicPr>
          <p:cNvPr id="8" name="Picture 7" descr="A close up of a logo&#10;&#10;Description automatically generated">
            <a:extLst>
              <a:ext uri="{FF2B5EF4-FFF2-40B4-BE49-F238E27FC236}">
                <a16:creationId xmlns:a16="http://schemas.microsoft.com/office/drawing/2014/main" id="{A8A1717C-A246-4A62-BB3D-F5B7F1876B5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7774938" y="5916195"/>
            <a:ext cx="1615736" cy="546296"/>
          </a:xfrm>
          <a:prstGeom prst="rect">
            <a:avLst/>
          </a:prstGeom>
        </p:spPr>
      </p:pic>
      <p:pic>
        <p:nvPicPr>
          <p:cNvPr id="9" name="Picture 8" descr="A close up of a logo&#10;&#10;Description automatically generated">
            <a:extLst>
              <a:ext uri="{FF2B5EF4-FFF2-40B4-BE49-F238E27FC236}">
                <a16:creationId xmlns:a16="http://schemas.microsoft.com/office/drawing/2014/main" id="{9BF03A8C-AECA-47B1-9515-A2B10137D0A4}"/>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9382987" y="5823656"/>
            <a:ext cx="1067398" cy="594281"/>
          </a:xfrm>
          <a:prstGeom prst="rect">
            <a:avLst/>
          </a:prstGeom>
        </p:spPr>
      </p:pic>
      <p:pic>
        <p:nvPicPr>
          <p:cNvPr id="10" name="Picture 9">
            <a:extLst>
              <a:ext uri="{FF2B5EF4-FFF2-40B4-BE49-F238E27FC236}">
                <a16:creationId xmlns:a16="http://schemas.microsoft.com/office/drawing/2014/main" id="{4178C808-D117-49DA-9878-CF49F3D581B0}"/>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6476407" y="5962208"/>
            <a:ext cx="1144569" cy="452289"/>
          </a:xfrm>
          <a:prstGeom prst="rect">
            <a:avLst/>
          </a:prstGeom>
        </p:spPr>
      </p:pic>
      <p:pic>
        <p:nvPicPr>
          <p:cNvPr id="11" name="Picture 10">
            <a:extLst>
              <a:ext uri="{FF2B5EF4-FFF2-40B4-BE49-F238E27FC236}">
                <a16:creationId xmlns:a16="http://schemas.microsoft.com/office/drawing/2014/main" id="{081B3924-A01F-42EB-A031-2571D6D10BE2}"/>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638465" y="5931145"/>
            <a:ext cx="971274" cy="423035"/>
          </a:xfrm>
          <a:prstGeom prst="rect">
            <a:avLst/>
          </a:prstGeom>
        </p:spPr>
      </p:pic>
      <p:pic>
        <p:nvPicPr>
          <p:cNvPr id="12" name="Picture 11">
            <a:extLst>
              <a:ext uri="{FF2B5EF4-FFF2-40B4-BE49-F238E27FC236}">
                <a16:creationId xmlns:a16="http://schemas.microsoft.com/office/drawing/2014/main" id="{E37D9172-46D6-44B0-966F-6D1CDEED04A8}"/>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3728334" y="5787997"/>
            <a:ext cx="1467901" cy="733951"/>
          </a:xfrm>
          <a:prstGeom prst="rect">
            <a:avLst/>
          </a:prstGeom>
        </p:spPr>
      </p:pic>
      <p:pic>
        <p:nvPicPr>
          <p:cNvPr id="13" name="Picture 12">
            <a:extLst>
              <a:ext uri="{FF2B5EF4-FFF2-40B4-BE49-F238E27FC236}">
                <a16:creationId xmlns:a16="http://schemas.microsoft.com/office/drawing/2014/main" id="{938723EE-3929-416E-B3F5-6011C0D3109A}"/>
              </a:ext>
            </a:extLst>
          </p:cNvPr>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291770" y="5916195"/>
            <a:ext cx="1046696" cy="452934"/>
          </a:xfrm>
          <a:prstGeom prst="rect">
            <a:avLst/>
          </a:prstGeom>
        </p:spPr>
      </p:pic>
      <p:pic>
        <p:nvPicPr>
          <p:cNvPr id="14" name="Picture 13" descr="A close up of a sign&#10;&#10;Description automatically generated">
            <a:extLst>
              <a:ext uri="{FF2B5EF4-FFF2-40B4-BE49-F238E27FC236}">
                <a16:creationId xmlns:a16="http://schemas.microsoft.com/office/drawing/2014/main" id="{5E845563-014C-4D14-9D11-19ED4471AED1}"/>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1770190" y="5922052"/>
            <a:ext cx="701175" cy="549313"/>
          </a:xfrm>
          <a:prstGeom prst="rect">
            <a:avLst/>
          </a:prstGeom>
        </p:spPr>
      </p:pic>
      <p:pic>
        <p:nvPicPr>
          <p:cNvPr id="15" name="Picture 14" descr="A close up of a logo&#10;&#10;Description automatically generated">
            <a:extLst>
              <a:ext uri="{FF2B5EF4-FFF2-40B4-BE49-F238E27FC236}">
                <a16:creationId xmlns:a16="http://schemas.microsoft.com/office/drawing/2014/main" id="{EFB42BAB-DFEC-4265-877D-423273EC6D4D}"/>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2647105" y="5891340"/>
            <a:ext cx="816477" cy="544317"/>
          </a:xfrm>
          <a:prstGeom prst="rect">
            <a:avLst/>
          </a:prstGeom>
        </p:spPr>
      </p:pic>
    </p:spTree>
    <p:extLst>
      <p:ext uri="{BB962C8B-B14F-4D97-AF65-F5344CB8AC3E}">
        <p14:creationId xmlns:p14="http://schemas.microsoft.com/office/powerpoint/2010/main" val="19714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66EB-231D-4621-9A4E-38F449D9CE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94EFB9-92E7-4E90-AA7A-ABCF5C438C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a:extLst>
              <a:ext uri="{FF2B5EF4-FFF2-40B4-BE49-F238E27FC236}">
                <a16:creationId xmlns:a16="http://schemas.microsoft.com/office/drawing/2014/main" id="{4CCE9304-8218-4891-9D58-8335693C8169}"/>
              </a:ext>
            </a:extLst>
          </p:cNvPr>
          <p:cNvSpPr/>
          <p:nvPr userDrawn="1"/>
        </p:nvSpPr>
        <p:spPr>
          <a:xfrm>
            <a:off x="0" y="1738631"/>
            <a:ext cx="12192000" cy="45719"/>
          </a:xfrm>
          <a:prstGeom prst="rect">
            <a:avLst/>
          </a:prstGeom>
          <a:solidFill>
            <a:srgbClr val="0DA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14999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D8E6-0250-4275-9B1D-34B63FABE32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C2921B-3CA2-411A-9368-7FF0F18A97C1}"/>
              </a:ext>
            </a:extLst>
          </p:cNvPr>
          <p:cNvSpPr>
            <a:spLocks noGrp="1"/>
          </p:cNvSpPr>
          <p:nvPr>
            <p:ph type="body" idx="1"/>
          </p:nvPr>
        </p:nvSpPr>
        <p:spPr>
          <a:xfrm>
            <a:off x="839788" y="1841817"/>
            <a:ext cx="5157787" cy="663257"/>
          </a:xfrm>
        </p:spPr>
        <p:txBody>
          <a:bodyPr anchor="b"/>
          <a:lstStyle>
            <a:lvl1pPr marL="0" indent="0">
              <a:buNone/>
              <a:defRPr sz="2400" b="1">
                <a:solidFill>
                  <a:srgbClr val="0DA5A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4C2D497C-DD20-464E-8E85-DA1FA5319D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15930D5-8C32-4E20-9E5D-231DBEBC04CD}"/>
              </a:ext>
            </a:extLst>
          </p:cNvPr>
          <p:cNvSpPr>
            <a:spLocks noGrp="1"/>
          </p:cNvSpPr>
          <p:nvPr>
            <p:ph type="body" sz="quarter" idx="3"/>
          </p:nvPr>
        </p:nvSpPr>
        <p:spPr>
          <a:xfrm>
            <a:off x="6172200" y="1841817"/>
            <a:ext cx="5183188" cy="663257"/>
          </a:xfrm>
        </p:spPr>
        <p:txBody>
          <a:bodyPr anchor="b"/>
          <a:lstStyle>
            <a:lvl1pPr marL="0" indent="0">
              <a:buNone/>
              <a:defRPr sz="2400" b="1">
                <a:solidFill>
                  <a:srgbClr val="0DA5A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2A861DF9-917C-4446-A9CD-0E5F41B2FF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Rectangle 9">
            <a:extLst>
              <a:ext uri="{FF2B5EF4-FFF2-40B4-BE49-F238E27FC236}">
                <a16:creationId xmlns:a16="http://schemas.microsoft.com/office/drawing/2014/main" id="{596F9F05-E4F3-4A1C-9581-8365226FF36F}"/>
              </a:ext>
            </a:extLst>
          </p:cNvPr>
          <p:cNvSpPr/>
          <p:nvPr userDrawn="1"/>
        </p:nvSpPr>
        <p:spPr>
          <a:xfrm>
            <a:off x="0" y="1738631"/>
            <a:ext cx="12192000" cy="45719"/>
          </a:xfrm>
          <a:prstGeom prst="rect">
            <a:avLst/>
          </a:prstGeom>
          <a:solidFill>
            <a:srgbClr val="0DA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9694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66EB-231D-4621-9A4E-38F449D9CEB7}"/>
              </a:ext>
            </a:extLst>
          </p:cNvPr>
          <p:cNvSpPr>
            <a:spLocks noGrp="1"/>
          </p:cNvSpPr>
          <p:nvPr>
            <p:ph type="title"/>
          </p:nvPr>
        </p:nvSpPr>
        <p:spPr/>
        <p:txBody>
          <a:bodyPr/>
          <a:lstStyle/>
          <a:p>
            <a:r>
              <a:rPr lang="en-US"/>
              <a:t>Click to edit Master title style</a:t>
            </a:r>
            <a:endParaRPr lang="en-GB"/>
          </a:p>
        </p:txBody>
      </p:sp>
      <p:sp>
        <p:nvSpPr>
          <p:cNvPr id="7" name="Rectangle 6">
            <a:extLst>
              <a:ext uri="{FF2B5EF4-FFF2-40B4-BE49-F238E27FC236}">
                <a16:creationId xmlns:a16="http://schemas.microsoft.com/office/drawing/2014/main" id="{4CCE9304-8218-4891-9D58-8335693C8169}"/>
              </a:ext>
            </a:extLst>
          </p:cNvPr>
          <p:cNvSpPr/>
          <p:nvPr userDrawn="1"/>
        </p:nvSpPr>
        <p:spPr>
          <a:xfrm>
            <a:off x="0" y="1738631"/>
            <a:ext cx="12192000" cy="45719"/>
          </a:xfrm>
          <a:prstGeom prst="rect">
            <a:avLst/>
          </a:prstGeom>
          <a:solidFill>
            <a:srgbClr val="0DA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 Placeholder 2">
            <a:extLst>
              <a:ext uri="{FF2B5EF4-FFF2-40B4-BE49-F238E27FC236}">
                <a16:creationId xmlns:a16="http://schemas.microsoft.com/office/drawing/2014/main" id="{09A3DE3D-F309-4CCB-BD17-AC5922BE4DF1}"/>
              </a:ext>
            </a:extLst>
          </p:cNvPr>
          <p:cNvSpPr>
            <a:spLocks noGrp="1"/>
          </p:cNvSpPr>
          <p:nvPr>
            <p:ph idx="13" hasCustomPrompt="1"/>
          </p:nvPr>
        </p:nvSpPr>
        <p:spPr>
          <a:xfrm>
            <a:off x="366296" y="5452307"/>
            <a:ext cx="3389358" cy="827877"/>
          </a:xfrm>
          <a:prstGeom prst="rect">
            <a:avLst/>
          </a:prstGeom>
        </p:spPr>
        <p:txBody>
          <a:bodyPr vert="horz" lIns="91440" tIns="45720" rIns="91440" bIns="45720" rtlCol="0">
            <a:normAutofit/>
          </a:bodyPr>
          <a:lstStyle>
            <a:lvl1pPr marL="0" indent="0" algn="ctr">
              <a:buNone/>
              <a:defRPr sz="1800">
                <a:solidFill>
                  <a:schemeClr val="tx1"/>
                </a:solidFill>
                <a:latin typeface="+mn-lt"/>
              </a:defRPr>
            </a:lvl1pPr>
          </a:lstStyle>
          <a:p>
            <a:pPr lvl="0"/>
            <a:r>
              <a:rPr lang="en-US" dirty="0"/>
              <a:t>Detailed description goes here</a:t>
            </a:r>
            <a:endParaRPr lang="en-GB" dirty="0"/>
          </a:p>
        </p:txBody>
      </p:sp>
      <p:sp>
        <p:nvSpPr>
          <p:cNvPr id="25" name="Text Placeholder 2">
            <a:extLst>
              <a:ext uri="{FF2B5EF4-FFF2-40B4-BE49-F238E27FC236}">
                <a16:creationId xmlns:a16="http://schemas.microsoft.com/office/drawing/2014/main" id="{F84A5005-12BC-45B4-9794-CF4219EDDEFD}"/>
              </a:ext>
            </a:extLst>
          </p:cNvPr>
          <p:cNvSpPr>
            <a:spLocks noGrp="1"/>
          </p:cNvSpPr>
          <p:nvPr>
            <p:ph idx="16" hasCustomPrompt="1"/>
          </p:nvPr>
        </p:nvSpPr>
        <p:spPr>
          <a:xfrm>
            <a:off x="366296" y="2079450"/>
            <a:ext cx="3389358" cy="827877"/>
          </a:xfrm>
          <a:prstGeom prst="rect">
            <a:avLst/>
          </a:prstGeom>
        </p:spPr>
        <p:txBody>
          <a:bodyPr vert="horz" lIns="91440" tIns="45720" rIns="91440" bIns="45720" rtlCol="0">
            <a:normAutofit/>
          </a:bodyPr>
          <a:lstStyle>
            <a:lvl1pPr marL="0" indent="0" algn="ctr">
              <a:buNone/>
              <a:defRPr sz="2000" b="1">
                <a:solidFill>
                  <a:schemeClr val="tx1"/>
                </a:solidFill>
                <a:latin typeface="+mn-lt"/>
              </a:defRPr>
            </a:lvl1pPr>
          </a:lstStyle>
          <a:p>
            <a:pPr lvl="0"/>
            <a:r>
              <a:rPr lang="en-US" dirty="0"/>
              <a:t>Description of infographic goes here</a:t>
            </a:r>
            <a:endParaRPr lang="en-GB" dirty="0"/>
          </a:p>
        </p:txBody>
      </p:sp>
      <p:sp>
        <p:nvSpPr>
          <p:cNvPr id="26" name="Text Placeholder 2">
            <a:extLst>
              <a:ext uri="{FF2B5EF4-FFF2-40B4-BE49-F238E27FC236}">
                <a16:creationId xmlns:a16="http://schemas.microsoft.com/office/drawing/2014/main" id="{038C9E39-39D6-42AC-8239-64EB6F1679C5}"/>
              </a:ext>
            </a:extLst>
          </p:cNvPr>
          <p:cNvSpPr>
            <a:spLocks noGrp="1"/>
          </p:cNvSpPr>
          <p:nvPr>
            <p:ph idx="17" hasCustomPrompt="1"/>
          </p:nvPr>
        </p:nvSpPr>
        <p:spPr>
          <a:xfrm>
            <a:off x="4496988" y="5452307"/>
            <a:ext cx="3389358" cy="827877"/>
          </a:xfrm>
          <a:prstGeom prst="rect">
            <a:avLst/>
          </a:prstGeom>
        </p:spPr>
        <p:txBody>
          <a:bodyPr vert="horz" lIns="91440" tIns="45720" rIns="91440" bIns="45720" rtlCol="0">
            <a:normAutofit/>
          </a:bodyPr>
          <a:lstStyle>
            <a:lvl1pPr marL="0" indent="0" algn="ctr">
              <a:buNone/>
              <a:defRPr sz="1800">
                <a:solidFill>
                  <a:schemeClr val="tx1"/>
                </a:solidFill>
                <a:latin typeface="+mn-lt"/>
              </a:defRPr>
            </a:lvl1pPr>
          </a:lstStyle>
          <a:p>
            <a:pPr lvl="0"/>
            <a:r>
              <a:rPr lang="en-US" dirty="0"/>
              <a:t>Detailed description goes here</a:t>
            </a:r>
            <a:endParaRPr lang="en-GB" dirty="0"/>
          </a:p>
        </p:txBody>
      </p:sp>
      <p:sp>
        <p:nvSpPr>
          <p:cNvPr id="27" name="Text Placeholder 2">
            <a:extLst>
              <a:ext uri="{FF2B5EF4-FFF2-40B4-BE49-F238E27FC236}">
                <a16:creationId xmlns:a16="http://schemas.microsoft.com/office/drawing/2014/main" id="{64DC66AE-576D-463F-BE2E-9D919AE517BE}"/>
              </a:ext>
            </a:extLst>
          </p:cNvPr>
          <p:cNvSpPr>
            <a:spLocks noGrp="1"/>
          </p:cNvSpPr>
          <p:nvPr>
            <p:ph idx="18" hasCustomPrompt="1"/>
          </p:nvPr>
        </p:nvSpPr>
        <p:spPr>
          <a:xfrm>
            <a:off x="4496988" y="2079450"/>
            <a:ext cx="3389358" cy="827877"/>
          </a:xfrm>
          <a:prstGeom prst="rect">
            <a:avLst/>
          </a:prstGeom>
        </p:spPr>
        <p:txBody>
          <a:bodyPr vert="horz" lIns="91440" tIns="45720" rIns="91440" bIns="45720" rtlCol="0">
            <a:normAutofit/>
          </a:bodyPr>
          <a:lstStyle>
            <a:lvl1pPr marL="0" indent="0" algn="ctr">
              <a:buNone/>
              <a:defRPr sz="2000" b="1">
                <a:solidFill>
                  <a:schemeClr val="tx1"/>
                </a:solidFill>
                <a:latin typeface="+mn-lt"/>
              </a:defRPr>
            </a:lvl1pPr>
          </a:lstStyle>
          <a:p>
            <a:pPr lvl="0"/>
            <a:r>
              <a:rPr lang="en-US" dirty="0"/>
              <a:t>Description of infographic goes here</a:t>
            </a:r>
            <a:endParaRPr lang="en-GB" dirty="0"/>
          </a:p>
        </p:txBody>
      </p:sp>
      <p:sp>
        <p:nvSpPr>
          <p:cNvPr id="28" name="Text Placeholder 2">
            <a:extLst>
              <a:ext uri="{FF2B5EF4-FFF2-40B4-BE49-F238E27FC236}">
                <a16:creationId xmlns:a16="http://schemas.microsoft.com/office/drawing/2014/main" id="{C6D9A058-4455-450E-9714-CE461FC7662F}"/>
              </a:ext>
            </a:extLst>
          </p:cNvPr>
          <p:cNvSpPr>
            <a:spLocks noGrp="1"/>
          </p:cNvSpPr>
          <p:nvPr>
            <p:ph idx="19" hasCustomPrompt="1"/>
          </p:nvPr>
        </p:nvSpPr>
        <p:spPr>
          <a:xfrm>
            <a:off x="8561865" y="5452307"/>
            <a:ext cx="3389358" cy="827877"/>
          </a:xfrm>
          <a:prstGeom prst="rect">
            <a:avLst/>
          </a:prstGeom>
        </p:spPr>
        <p:txBody>
          <a:bodyPr vert="horz" lIns="91440" tIns="45720" rIns="91440" bIns="45720" rtlCol="0">
            <a:normAutofit/>
          </a:bodyPr>
          <a:lstStyle>
            <a:lvl1pPr marL="0" indent="0" algn="ctr">
              <a:buNone/>
              <a:defRPr sz="1800">
                <a:solidFill>
                  <a:schemeClr val="tx1"/>
                </a:solidFill>
                <a:latin typeface="+mn-lt"/>
              </a:defRPr>
            </a:lvl1pPr>
          </a:lstStyle>
          <a:p>
            <a:pPr lvl="0"/>
            <a:r>
              <a:rPr lang="en-US" dirty="0"/>
              <a:t>Detailed description goes here</a:t>
            </a:r>
            <a:endParaRPr lang="en-GB" dirty="0"/>
          </a:p>
        </p:txBody>
      </p:sp>
      <p:sp>
        <p:nvSpPr>
          <p:cNvPr id="29" name="Text Placeholder 2">
            <a:extLst>
              <a:ext uri="{FF2B5EF4-FFF2-40B4-BE49-F238E27FC236}">
                <a16:creationId xmlns:a16="http://schemas.microsoft.com/office/drawing/2014/main" id="{69E4376A-93A5-4212-A618-ED503553F1B0}"/>
              </a:ext>
            </a:extLst>
          </p:cNvPr>
          <p:cNvSpPr>
            <a:spLocks noGrp="1"/>
          </p:cNvSpPr>
          <p:nvPr>
            <p:ph idx="20" hasCustomPrompt="1"/>
          </p:nvPr>
        </p:nvSpPr>
        <p:spPr>
          <a:xfrm>
            <a:off x="8561865" y="2083091"/>
            <a:ext cx="3389358" cy="827877"/>
          </a:xfrm>
          <a:prstGeom prst="rect">
            <a:avLst/>
          </a:prstGeom>
        </p:spPr>
        <p:txBody>
          <a:bodyPr vert="horz" lIns="91440" tIns="45720" rIns="91440" bIns="45720" rtlCol="0">
            <a:normAutofit/>
          </a:bodyPr>
          <a:lstStyle>
            <a:lvl1pPr marL="0" indent="0" algn="ctr">
              <a:buNone/>
              <a:defRPr sz="2000" b="1">
                <a:solidFill>
                  <a:schemeClr val="tx1"/>
                </a:solidFill>
                <a:latin typeface="+mn-lt"/>
              </a:defRPr>
            </a:lvl1pPr>
          </a:lstStyle>
          <a:p>
            <a:pPr lvl="0"/>
            <a:r>
              <a:rPr lang="en-US" dirty="0"/>
              <a:t>Description of infographic goes here</a:t>
            </a:r>
            <a:endParaRPr lang="en-GB" dirty="0"/>
          </a:p>
        </p:txBody>
      </p:sp>
      <p:sp>
        <p:nvSpPr>
          <p:cNvPr id="30" name="Picture Placeholder 2">
            <a:extLst>
              <a:ext uri="{FF2B5EF4-FFF2-40B4-BE49-F238E27FC236}">
                <a16:creationId xmlns:a16="http://schemas.microsoft.com/office/drawing/2014/main" id="{6FDA4EE5-256A-4704-8B14-9FF43368732A}"/>
              </a:ext>
            </a:extLst>
          </p:cNvPr>
          <p:cNvSpPr>
            <a:spLocks noGrp="1"/>
          </p:cNvSpPr>
          <p:nvPr>
            <p:ph type="pic" sz="quarter" idx="21"/>
          </p:nvPr>
        </p:nvSpPr>
        <p:spPr>
          <a:xfrm>
            <a:off x="1146575" y="3141373"/>
            <a:ext cx="1828800" cy="1609725"/>
          </a:xfrm>
        </p:spPr>
        <p:txBody>
          <a:bodyPr/>
          <a:lstStyle>
            <a:lvl1pPr>
              <a:defRPr>
                <a:solidFill>
                  <a:schemeClr val="tx1"/>
                </a:solidFill>
                <a:latin typeface="+mn-lt"/>
              </a:defRPr>
            </a:lvl1pPr>
          </a:lstStyle>
          <a:p>
            <a:endParaRPr lang="en-GB"/>
          </a:p>
        </p:txBody>
      </p:sp>
      <p:sp>
        <p:nvSpPr>
          <p:cNvPr id="31" name="Picture Placeholder 2">
            <a:extLst>
              <a:ext uri="{FF2B5EF4-FFF2-40B4-BE49-F238E27FC236}">
                <a16:creationId xmlns:a16="http://schemas.microsoft.com/office/drawing/2014/main" id="{47006187-1A05-48EA-90F6-B257E92CE50A}"/>
              </a:ext>
            </a:extLst>
          </p:cNvPr>
          <p:cNvSpPr>
            <a:spLocks noGrp="1"/>
          </p:cNvSpPr>
          <p:nvPr>
            <p:ph type="pic" sz="quarter" idx="22"/>
          </p:nvPr>
        </p:nvSpPr>
        <p:spPr>
          <a:xfrm>
            <a:off x="5429226" y="3141373"/>
            <a:ext cx="1828800" cy="1609725"/>
          </a:xfrm>
        </p:spPr>
        <p:txBody>
          <a:bodyPr/>
          <a:lstStyle>
            <a:lvl1pPr>
              <a:defRPr>
                <a:solidFill>
                  <a:schemeClr val="tx1"/>
                </a:solidFill>
                <a:latin typeface="+mn-lt"/>
              </a:defRPr>
            </a:lvl1pPr>
          </a:lstStyle>
          <a:p>
            <a:endParaRPr lang="en-GB"/>
          </a:p>
        </p:txBody>
      </p:sp>
      <p:sp>
        <p:nvSpPr>
          <p:cNvPr id="32" name="Picture Placeholder 2">
            <a:extLst>
              <a:ext uri="{FF2B5EF4-FFF2-40B4-BE49-F238E27FC236}">
                <a16:creationId xmlns:a16="http://schemas.microsoft.com/office/drawing/2014/main" id="{851A0141-9B8D-4FC1-AFA3-900501F1C118}"/>
              </a:ext>
            </a:extLst>
          </p:cNvPr>
          <p:cNvSpPr>
            <a:spLocks noGrp="1"/>
          </p:cNvSpPr>
          <p:nvPr>
            <p:ph type="pic" sz="quarter" idx="23"/>
          </p:nvPr>
        </p:nvSpPr>
        <p:spPr>
          <a:xfrm>
            <a:off x="9407961" y="3141372"/>
            <a:ext cx="1828800" cy="1609725"/>
          </a:xfrm>
        </p:spPr>
        <p:txBody>
          <a:bodyPr/>
          <a:lstStyle>
            <a:lvl1pPr>
              <a:defRPr>
                <a:solidFill>
                  <a:schemeClr val="tx1"/>
                </a:solidFill>
                <a:latin typeface="+mn-lt"/>
              </a:defRPr>
            </a:lvl1pPr>
          </a:lstStyle>
          <a:p>
            <a:endParaRPr lang="en-GB"/>
          </a:p>
        </p:txBody>
      </p:sp>
    </p:spTree>
    <p:extLst>
      <p:ext uri="{BB962C8B-B14F-4D97-AF65-F5344CB8AC3E}">
        <p14:creationId xmlns:p14="http://schemas.microsoft.com/office/powerpoint/2010/main" val="74117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1B46FE-926C-4694-B3F7-DBE0CB563B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B4808535-4992-4ABB-8FBB-5079D0BB3E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close up of a sign&#10;&#10;Description automatically generated">
            <a:extLst>
              <a:ext uri="{FF2B5EF4-FFF2-40B4-BE49-F238E27FC236}">
                <a16:creationId xmlns:a16="http://schemas.microsoft.com/office/drawing/2014/main" id="{DB9E97EC-BB72-442D-8E37-98252FFEC641}"/>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9815436" y="259375"/>
            <a:ext cx="2088780" cy="964052"/>
          </a:xfrm>
          <a:prstGeom prst="rect">
            <a:avLst/>
          </a:prstGeom>
        </p:spPr>
      </p:pic>
    </p:spTree>
    <p:extLst>
      <p:ext uri="{BB962C8B-B14F-4D97-AF65-F5344CB8AC3E}">
        <p14:creationId xmlns:p14="http://schemas.microsoft.com/office/powerpoint/2010/main" val="991472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9" r:id="rId4"/>
  </p:sldLayoutIdLst>
  <p:txStyles>
    <p:titleStyle>
      <a:lvl1pPr algn="l" defTabSz="914400" rtl="0" eaLnBrk="1" latinLnBrk="0" hangingPunct="1">
        <a:lnSpc>
          <a:spcPct val="90000"/>
        </a:lnSpc>
        <a:spcBef>
          <a:spcPct val="0"/>
        </a:spcBef>
        <a:buNone/>
        <a:defRPr sz="4400" b="1" kern="1200">
          <a:solidFill>
            <a:srgbClr val="0DA5A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4.jpe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hyperlink" Target="https://vimeo.com/369876620/e39ffa2931" TargetMode="External"/><Relationship Id="rId5" Type="http://schemas.openxmlformats.org/officeDocument/2006/relationships/image" Target="../media/image16.jpeg"/><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8.jpe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9.jpeg"/><Relationship Id="rId4" Type="http://schemas.openxmlformats.org/officeDocument/2006/relationships/image" Target="../media/image18.jpe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C29CDF-29EB-4420-B1C1-2CD5561F3CF9}"/>
              </a:ext>
            </a:extLst>
          </p:cNvPr>
          <p:cNvSpPr>
            <a:spLocks noGrp="1"/>
          </p:cNvSpPr>
          <p:nvPr>
            <p:ph type="subTitle" idx="1"/>
          </p:nvPr>
        </p:nvSpPr>
        <p:spPr>
          <a:xfrm>
            <a:off x="1523999" y="3464662"/>
            <a:ext cx="9144000" cy="2140551"/>
          </a:xfrm>
        </p:spPr>
        <p:txBody>
          <a:bodyPr>
            <a:normAutofit/>
          </a:bodyPr>
          <a:lstStyle/>
          <a:p>
            <a:r>
              <a:rPr lang="en-GB" sz="2000" b="1" dirty="0">
                <a:solidFill>
                  <a:srgbClr val="002060"/>
                </a:solidFill>
                <a:latin typeface="Trebuchet MS" panose="020B0603020202020204" pitchFamily="34" charset="0"/>
              </a:rPr>
              <a:t>The Doncaster Innovation Challenge: Design, Process and Implementation</a:t>
            </a:r>
          </a:p>
          <a:p>
            <a:endParaRPr lang="en-GB" sz="2000" b="1" dirty="0">
              <a:solidFill>
                <a:srgbClr val="002060"/>
              </a:solidFill>
              <a:latin typeface="Trebuchet MS" panose="020B0603020202020204" pitchFamily="34" charset="0"/>
            </a:endParaRPr>
          </a:p>
          <a:p>
            <a:r>
              <a:rPr lang="en-GB" sz="2000" b="1" dirty="0">
                <a:solidFill>
                  <a:srgbClr val="002060"/>
                </a:solidFill>
                <a:latin typeface="Trebuchet MS" panose="020B0603020202020204" pitchFamily="34" charset="0"/>
              </a:rPr>
              <a:t>Danielle Timms and Zoe Catterall </a:t>
            </a:r>
          </a:p>
          <a:p>
            <a:r>
              <a:rPr lang="en-GB" sz="2000" b="1" dirty="0">
                <a:solidFill>
                  <a:srgbClr val="002060"/>
                </a:solidFill>
                <a:latin typeface="Trebuchet MS" panose="020B0603020202020204" pitchFamily="34" charset="0"/>
              </a:rPr>
              <a:t>Doncaster - Sheffield City Region</a:t>
            </a:r>
          </a:p>
        </p:txBody>
      </p:sp>
      <p:pic>
        <p:nvPicPr>
          <p:cNvPr id="5" name="Picture 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963232" y="804172"/>
            <a:ext cx="6265535" cy="2418440"/>
          </a:xfrm>
          <a:prstGeom prst="rect">
            <a:avLst/>
          </a:prstGeom>
        </p:spPr>
      </p:pic>
    </p:spTree>
    <p:custDataLst>
      <p:tags r:id="rId1"/>
    </p:custDataLst>
    <p:extLst>
      <p:ext uri="{BB962C8B-B14F-4D97-AF65-F5344CB8AC3E}">
        <p14:creationId xmlns:p14="http://schemas.microsoft.com/office/powerpoint/2010/main" val="663234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5967" y="101602"/>
            <a:ext cx="4178300" cy="1612786"/>
          </a:xfrm>
          <a:prstGeom prst="rect">
            <a:avLst/>
          </a:prstGeom>
        </p:spPr>
      </p:pic>
      <p:sp>
        <p:nvSpPr>
          <p:cNvPr id="3" name="Rectangle 2"/>
          <p:cNvSpPr/>
          <p:nvPr/>
        </p:nvSpPr>
        <p:spPr>
          <a:xfrm>
            <a:off x="6155265" y="2853267"/>
            <a:ext cx="588047" cy="491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329266" y="3130268"/>
            <a:ext cx="1085851" cy="374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ubtitle 2">
            <a:extLst>
              <a:ext uri="{FF2B5EF4-FFF2-40B4-BE49-F238E27FC236}">
                <a16:creationId xmlns:a16="http://schemas.microsoft.com/office/drawing/2014/main" id="{51C29CDF-29EB-4420-B1C1-2CD5561F3CF9}"/>
              </a:ext>
            </a:extLst>
          </p:cNvPr>
          <p:cNvSpPr txBox="1">
            <a:spLocks/>
          </p:cNvSpPr>
          <p:nvPr/>
        </p:nvSpPr>
        <p:spPr>
          <a:xfrm>
            <a:off x="466856" y="1871690"/>
            <a:ext cx="11755110" cy="15134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GB" sz="2000" b="1" u="sng" dirty="0">
                <a:solidFill>
                  <a:srgbClr val="002060"/>
                </a:solidFill>
                <a:latin typeface="Trebuchet MS" panose="020B0603020202020204" pitchFamily="34" charset="0"/>
              </a:rPr>
              <a:t>Top Tips for using a similar model:</a:t>
            </a:r>
            <a:endParaRPr lang="en-GB" sz="2000" b="1" u="sng" dirty="0">
              <a:solidFill>
                <a:srgbClr val="0DA5A8"/>
              </a:solidFill>
              <a:latin typeface="Trebuchet MS" panose="020B0603020202020204" pitchFamily="34" charset="0"/>
            </a:endParaRPr>
          </a:p>
          <a:p>
            <a:pPr>
              <a:lnSpc>
                <a:spcPct val="150000"/>
              </a:lnSpc>
            </a:pPr>
            <a:r>
              <a:rPr lang="en-GB" sz="1800" dirty="0">
                <a:solidFill>
                  <a:srgbClr val="002060"/>
                </a:solidFill>
                <a:latin typeface="Trebuchet MS" panose="020B0603020202020204" pitchFamily="34" charset="0"/>
              </a:rPr>
              <a:t>Pick a topical, relevant subject that is real and has a purpose – you may have to reinvent the wheel to achieve this!</a:t>
            </a:r>
          </a:p>
        </p:txBody>
      </p:sp>
      <p:sp>
        <p:nvSpPr>
          <p:cNvPr id="4" name="Rectangle 3"/>
          <p:cNvSpPr/>
          <p:nvPr/>
        </p:nvSpPr>
        <p:spPr>
          <a:xfrm>
            <a:off x="425286" y="3381409"/>
            <a:ext cx="11417663" cy="456985"/>
          </a:xfrm>
          <a:prstGeom prst="rect">
            <a:avLst/>
          </a:prstGeom>
        </p:spPr>
        <p:txBody>
          <a:bodyPr wrap="square">
            <a:spAutoFit/>
          </a:bodyPr>
          <a:lstStyle/>
          <a:p>
            <a:pPr marL="285750" indent="-285750">
              <a:lnSpc>
                <a:spcPct val="150000"/>
              </a:lnSpc>
              <a:buFont typeface="Arial" panose="020B0604020202020204" pitchFamily="34" charset="0"/>
              <a:buChar char="•"/>
            </a:pPr>
            <a:r>
              <a:rPr lang="en-GB" dirty="0">
                <a:solidFill>
                  <a:srgbClr val="0DA5A8"/>
                </a:solidFill>
                <a:latin typeface="Trebuchet MS" panose="020B0603020202020204" pitchFamily="34" charset="0"/>
              </a:rPr>
              <a:t>Provide the tools, resources and support for school staff to deliver and overcome any barriers.</a:t>
            </a:r>
          </a:p>
        </p:txBody>
      </p:sp>
      <p:sp>
        <p:nvSpPr>
          <p:cNvPr id="8" name="Rectangle 7"/>
          <p:cNvSpPr/>
          <p:nvPr/>
        </p:nvSpPr>
        <p:spPr>
          <a:xfrm>
            <a:off x="425287" y="3912819"/>
            <a:ext cx="11417663" cy="872483"/>
          </a:xfrm>
          <a:prstGeom prst="rect">
            <a:avLst/>
          </a:prstGeom>
        </p:spPr>
        <p:txBody>
          <a:bodyPr wrap="square">
            <a:spAutoFit/>
          </a:bodyPr>
          <a:lstStyle/>
          <a:p>
            <a:pPr marL="285750" indent="-285750">
              <a:lnSpc>
                <a:spcPct val="150000"/>
              </a:lnSpc>
              <a:buFont typeface="Arial" panose="020B0604020202020204" pitchFamily="34" charset="0"/>
              <a:buChar char="•"/>
            </a:pPr>
            <a:r>
              <a:rPr lang="en-GB" dirty="0">
                <a:solidFill>
                  <a:srgbClr val="002060"/>
                </a:solidFill>
                <a:latin typeface="Trebuchet MS" panose="020B0603020202020204" pitchFamily="34" charset="0"/>
              </a:rPr>
              <a:t>Monitor and ‘check-in’ by discussing in general conversation when schools were discussing Gatsby Benchmark 4.</a:t>
            </a:r>
          </a:p>
        </p:txBody>
      </p:sp>
      <p:sp>
        <p:nvSpPr>
          <p:cNvPr id="10" name="Rectangle 9"/>
          <p:cNvSpPr/>
          <p:nvPr/>
        </p:nvSpPr>
        <p:spPr>
          <a:xfrm>
            <a:off x="425287" y="4858928"/>
            <a:ext cx="10640109" cy="872483"/>
          </a:xfrm>
          <a:prstGeom prst="rect">
            <a:avLst/>
          </a:prstGeom>
        </p:spPr>
        <p:txBody>
          <a:bodyPr wrap="square">
            <a:spAutoFit/>
          </a:bodyPr>
          <a:lstStyle/>
          <a:p>
            <a:pPr marL="285750" indent="-285750">
              <a:lnSpc>
                <a:spcPct val="150000"/>
              </a:lnSpc>
              <a:buFont typeface="Arial" panose="020B0604020202020204" pitchFamily="34" charset="0"/>
              <a:buChar char="•"/>
            </a:pPr>
            <a:r>
              <a:rPr lang="en-GB" dirty="0">
                <a:solidFill>
                  <a:srgbClr val="0DA5A8"/>
                </a:solidFill>
                <a:latin typeface="Trebuchet MS" panose="020B0603020202020204" pitchFamily="34" charset="0"/>
              </a:rPr>
              <a:t>Encourage the Careers Leader to link with Subject Leads/Specialist staff – the majority of Careers Leaders supported another member of staff in delivering the challenge.</a:t>
            </a:r>
          </a:p>
        </p:txBody>
      </p:sp>
      <p:sp>
        <p:nvSpPr>
          <p:cNvPr id="13" name="Rectangle 12"/>
          <p:cNvSpPr/>
          <p:nvPr/>
        </p:nvSpPr>
        <p:spPr>
          <a:xfrm>
            <a:off x="425287" y="5797225"/>
            <a:ext cx="11033647" cy="872483"/>
          </a:xfrm>
          <a:prstGeom prst="rect">
            <a:avLst/>
          </a:prstGeom>
        </p:spPr>
        <p:txBody>
          <a:bodyPr wrap="square">
            <a:spAutoFit/>
          </a:bodyPr>
          <a:lstStyle/>
          <a:p>
            <a:pPr marL="285750" indent="-285750">
              <a:lnSpc>
                <a:spcPct val="150000"/>
              </a:lnSpc>
              <a:buFont typeface="Arial" panose="020B0604020202020204" pitchFamily="34" charset="0"/>
              <a:buChar char="•"/>
            </a:pPr>
            <a:r>
              <a:rPr lang="en-GB" dirty="0">
                <a:solidFill>
                  <a:srgbClr val="002060"/>
                </a:solidFill>
                <a:latin typeface="Trebuchet MS" panose="020B0603020202020204" pitchFamily="34" charset="0"/>
              </a:rPr>
              <a:t>Don’t hesitate to ask your employer links who wish to develop their school engagement to get involved!</a:t>
            </a:r>
          </a:p>
        </p:txBody>
      </p:sp>
    </p:spTree>
    <p:custDataLst>
      <p:tags r:id="rId1"/>
    </p:custDataLst>
    <p:extLst>
      <p:ext uri="{BB962C8B-B14F-4D97-AF65-F5344CB8AC3E}">
        <p14:creationId xmlns:p14="http://schemas.microsoft.com/office/powerpoint/2010/main" val="113154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8" grpId="0"/>
      <p:bldP spid="10"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5967" y="101602"/>
            <a:ext cx="4178300" cy="1612786"/>
          </a:xfrm>
          <a:prstGeom prst="rect">
            <a:avLst/>
          </a:prstGeom>
        </p:spPr>
      </p:pic>
      <p:sp>
        <p:nvSpPr>
          <p:cNvPr id="9" name="Subtitle 2">
            <a:extLst>
              <a:ext uri="{FF2B5EF4-FFF2-40B4-BE49-F238E27FC236}">
                <a16:creationId xmlns:a16="http://schemas.microsoft.com/office/drawing/2014/main" id="{51C29CDF-29EB-4420-B1C1-2CD5561F3CF9}"/>
              </a:ext>
            </a:extLst>
          </p:cNvPr>
          <p:cNvSpPr txBox="1">
            <a:spLocks/>
          </p:cNvSpPr>
          <p:nvPr/>
        </p:nvSpPr>
        <p:spPr>
          <a:xfrm>
            <a:off x="5532434" y="2048413"/>
            <a:ext cx="5850538" cy="11563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GB" sz="2000" dirty="0">
                <a:solidFill>
                  <a:srgbClr val="002060"/>
                </a:solidFill>
                <a:latin typeface="Trebuchet MS" panose="020B0603020202020204" pitchFamily="34" charset="0"/>
              </a:rPr>
              <a:t>Summer 2019 data and Careers Leader feedback through the Careers Hub indicated that Gatsby Benchmark 4 was a priority area.</a:t>
            </a:r>
          </a:p>
        </p:txBody>
      </p:sp>
      <p:pic>
        <p:nvPicPr>
          <p:cNvPr id="13" name="Chart 1" descr="image001"/>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571" t="3230" r="1782" b="2135"/>
          <a:stretch/>
        </p:blipFill>
        <p:spPr bwMode="auto">
          <a:xfrm>
            <a:off x="809029" y="2317173"/>
            <a:ext cx="4383390" cy="280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Subtitle 2">
            <a:extLst>
              <a:ext uri="{FF2B5EF4-FFF2-40B4-BE49-F238E27FC236}">
                <a16:creationId xmlns:a16="http://schemas.microsoft.com/office/drawing/2014/main" id="{51C29CDF-29EB-4420-B1C1-2CD5561F3CF9}"/>
              </a:ext>
            </a:extLst>
          </p:cNvPr>
          <p:cNvSpPr txBox="1">
            <a:spLocks/>
          </p:cNvSpPr>
          <p:nvPr/>
        </p:nvSpPr>
        <p:spPr>
          <a:xfrm>
            <a:off x="1" y="6248988"/>
            <a:ext cx="12192000" cy="4143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endParaRPr lang="en-GB" sz="1800" b="1" dirty="0">
              <a:solidFill>
                <a:srgbClr val="002060"/>
              </a:solidFill>
              <a:latin typeface="Trebuchet MS" panose="020B0603020202020204" pitchFamily="34" charset="0"/>
            </a:endParaRPr>
          </a:p>
        </p:txBody>
      </p:sp>
      <p:sp>
        <p:nvSpPr>
          <p:cNvPr id="24" name="Subtitle 2">
            <a:extLst>
              <a:ext uri="{FF2B5EF4-FFF2-40B4-BE49-F238E27FC236}">
                <a16:creationId xmlns:a16="http://schemas.microsoft.com/office/drawing/2014/main" id="{51C29CDF-29EB-4420-B1C1-2CD5561F3CF9}"/>
              </a:ext>
            </a:extLst>
          </p:cNvPr>
          <p:cNvSpPr txBox="1">
            <a:spLocks/>
          </p:cNvSpPr>
          <p:nvPr/>
        </p:nvSpPr>
        <p:spPr>
          <a:xfrm>
            <a:off x="5532434" y="3719426"/>
            <a:ext cx="5938307" cy="11563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GB" sz="2000" dirty="0">
                <a:solidFill>
                  <a:srgbClr val="002060"/>
                </a:solidFill>
                <a:latin typeface="Trebuchet MS" panose="020B0603020202020204" pitchFamily="34" charset="0"/>
              </a:rPr>
              <a:t>Doncaster needed a solution/scheme/idea to engage schools with concept of linking careers to the curriculum.</a:t>
            </a:r>
          </a:p>
        </p:txBody>
      </p:sp>
      <p:sp>
        <p:nvSpPr>
          <p:cNvPr id="25" name="Subtitle 2">
            <a:extLst>
              <a:ext uri="{FF2B5EF4-FFF2-40B4-BE49-F238E27FC236}">
                <a16:creationId xmlns:a16="http://schemas.microsoft.com/office/drawing/2014/main" id="{51C29CDF-29EB-4420-B1C1-2CD5561F3CF9}"/>
              </a:ext>
            </a:extLst>
          </p:cNvPr>
          <p:cNvSpPr txBox="1">
            <a:spLocks/>
          </p:cNvSpPr>
          <p:nvPr/>
        </p:nvSpPr>
        <p:spPr>
          <a:xfrm>
            <a:off x="5609168" y="5368807"/>
            <a:ext cx="5938308" cy="11563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GB" sz="2000" dirty="0">
                <a:solidFill>
                  <a:srgbClr val="002060"/>
                </a:solidFill>
                <a:latin typeface="Trebuchet MS" panose="020B0603020202020204" pitchFamily="34" charset="0"/>
              </a:rPr>
              <a:t>An effective and new way to do this was through a borough-wide, interschool challenge.</a:t>
            </a:r>
          </a:p>
        </p:txBody>
      </p:sp>
      <p:sp>
        <p:nvSpPr>
          <p:cNvPr id="2" name="TextBox 1"/>
          <p:cNvSpPr txBox="1"/>
          <p:nvPr/>
        </p:nvSpPr>
        <p:spPr>
          <a:xfrm>
            <a:off x="5532434" y="777325"/>
            <a:ext cx="1757212" cy="830997"/>
          </a:xfrm>
          <a:prstGeom prst="rect">
            <a:avLst/>
          </a:prstGeom>
          <a:noFill/>
        </p:spPr>
        <p:txBody>
          <a:bodyPr wrap="none" rtlCol="0">
            <a:spAutoFit/>
          </a:bodyPr>
          <a:lstStyle/>
          <a:p>
            <a:r>
              <a:rPr lang="en-GB" sz="2400" b="1" dirty="0">
                <a:solidFill>
                  <a:srgbClr val="0DA5A8"/>
                </a:solidFill>
                <a:latin typeface="Trebuchet MS" panose="020B0603020202020204" pitchFamily="34" charset="0"/>
              </a:rPr>
              <a:t>The Design</a:t>
            </a:r>
          </a:p>
          <a:p>
            <a:endParaRPr lang="en-GB" sz="2400" dirty="0"/>
          </a:p>
        </p:txBody>
      </p:sp>
    </p:spTree>
    <p:custDataLst>
      <p:tags r:id="rId1"/>
    </p:custDataLst>
    <p:extLst>
      <p:ext uri="{BB962C8B-B14F-4D97-AF65-F5344CB8AC3E}">
        <p14:creationId xmlns:p14="http://schemas.microsoft.com/office/powerpoint/2010/main" val="324068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P spid="24" grpId="0"/>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5967" y="101602"/>
            <a:ext cx="4178300" cy="1612786"/>
          </a:xfrm>
          <a:prstGeom prst="rect">
            <a:avLst/>
          </a:prstGeom>
        </p:spPr>
      </p:pic>
      <p:pic>
        <p:nvPicPr>
          <p:cNvPr id="18" name="Picture 17" descr="C:\Users\DTimms\AppData\Local\Microsoft\Windows\INetCache\Content.Outlook\6C9V88TB\20191121_152437.jpg"/>
          <p:cNvPicPr/>
          <p:nvPr/>
        </p:nvPicPr>
        <p:blipFill>
          <a:blip r:embed="rId4" cstate="screen">
            <a:extLst>
              <a:ext uri="{28A0092B-C50C-407E-A947-70E740481C1C}">
                <a14:useLocalDpi xmlns:a14="http://schemas.microsoft.com/office/drawing/2010/main"/>
              </a:ext>
            </a:extLst>
          </a:blip>
          <a:srcRect/>
          <a:stretch>
            <a:fillRect/>
          </a:stretch>
        </p:blipFill>
        <p:spPr bwMode="auto">
          <a:xfrm>
            <a:off x="9890442" y="2122458"/>
            <a:ext cx="1975591" cy="1482408"/>
          </a:xfrm>
          <a:prstGeom prst="rect">
            <a:avLst/>
          </a:prstGeom>
          <a:noFill/>
          <a:ln>
            <a:noFill/>
          </a:ln>
        </p:spPr>
      </p:pic>
      <p:sp>
        <p:nvSpPr>
          <p:cNvPr id="15" name="Subtitle 2">
            <a:extLst>
              <a:ext uri="{FF2B5EF4-FFF2-40B4-BE49-F238E27FC236}">
                <a16:creationId xmlns:a16="http://schemas.microsoft.com/office/drawing/2014/main" id="{51C29CDF-29EB-4420-B1C1-2CD5561F3CF9}"/>
              </a:ext>
            </a:extLst>
          </p:cNvPr>
          <p:cNvSpPr txBox="1">
            <a:spLocks/>
          </p:cNvSpPr>
          <p:nvPr/>
        </p:nvSpPr>
        <p:spPr>
          <a:xfrm>
            <a:off x="325967" y="2047260"/>
            <a:ext cx="8926675" cy="19669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solidFill>
                  <a:srgbClr val="0DA5A8"/>
                </a:solidFill>
                <a:latin typeface="Trebuchet MS" panose="020B0603020202020204" pitchFamily="34" charset="0"/>
              </a:rPr>
              <a:t>It was deemed an essential requirement that the challenge was topical, relevant and purposeful in order to gain school staff and student buy-in.</a:t>
            </a:r>
          </a:p>
          <a:p>
            <a:r>
              <a:rPr lang="en-GB" sz="1800" dirty="0">
                <a:solidFill>
                  <a:srgbClr val="0DA5A8"/>
                </a:solidFill>
                <a:latin typeface="Trebuchet MS" panose="020B0603020202020204" pitchFamily="34" charset="0"/>
              </a:rPr>
              <a:t>A way to address this was to identify current issues in the media: At that time, Sir David Attenborough had made a surprise appearance at Glastonbury festival to thank the crowd for helping to reduce the use of plastic at the event. </a:t>
            </a:r>
          </a:p>
          <a:p>
            <a:r>
              <a:rPr lang="en-GB" sz="1800" dirty="0">
                <a:solidFill>
                  <a:srgbClr val="0DA5A8"/>
                </a:solidFill>
                <a:latin typeface="Trebuchet MS" panose="020B0603020202020204" pitchFamily="34" charset="0"/>
              </a:rPr>
              <a:t>It was decided that the theme should be single-use plastic and sustainability.</a:t>
            </a:r>
          </a:p>
          <a:p>
            <a:pPr marL="0" indent="0">
              <a:buNone/>
            </a:pPr>
            <a:endParaRPr lang="en-GB" sz="2000" dirty="0">
              <a:solidFill>
                <a:srgbClr val="002060"/>
              </a:solidFill>
              <a:latin typeface="Trebuchet MS" panose="020B0603020202020204" pitchFamily="34" charset="0"/>
            </a:endParaRPr>
          </a:p>
        </p:txBody>
      </p:sp>
      <p:sp>
        <p:nvSpPr>
          <p:cNvPr id="22" name="Subtitle 2">
            <a:extLst>
              <a:ext uri="{FF2B5EF4-FFF2-40B4-BE49-F238E27FC236}">
                <a16:creationId xmlns:a16="http://schemas.microsoft.com/office/drawing/2014/main" id="{51C29CDF-29EB-4420-B1C1-2CD5561F3CF9}"/>
              </a:ext>
            </a:extLst>
          </p:cNvPr>
          <p:cNvSpPr txBox="1">
            <a:spLocks/>
          </p:cNvSpPr>
          <p:nvPr/>
        </p:nvSpPr>
        <p:spPr>
          <a:xfrm>
            <a:off x="9802728" y="3753577"/>
            <a:ext cx="2151018" cy="6629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100" dirty="0">
                <a:solidFill>
                  <a:srgbClr val="002060"/>
                </a:solidFill>
                <a:latin typeface="Trebuchet MS" panose="020B0603020202020204" pitchFamily="34" charset="0"/>
              </a:rPr>
              <a:t>The letter received from Sir David Attenborough wishing  luck for the challenge. </a:t>
            </a:r>
          </a:p>
        </p:txBody>
      </p:sp>
      <p:sp>
        <p:nvSpPr>
          <p:cNvPr id="10" name="Subtitle 2">
            <a:extLst>
              <a:ext uri="{FF2B5EF4-FFF2-40B4-BE49-F238E27FC236}">
                <a16:creationId xmlns:a16="http://schemas.microsoft.com/office/drawing/2014/main" id="{51C29CDF-29EB-4420-B1C1-2CD5561F3CF9}"/>
              </a:ext>
            </a:extLst>
          </p:cNvPr>
          <p:cNvSpPr txBox="1">
            <a:spLocks/>
          </p:cNvSpPr>
          <p:nvPr/>
        </p:nvSpPr>
        <p:spPr>
          <a:xfrm>
            <a:off x="325967" y="4689696"/>
            <a:ext cx="11117613" cy="19669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solidFill>
                  <a:srgbClr val="002060"/>
                </a:solidFill>
                <a:latin typeface="Trebuchet MS" panose="020B0603020202020204" pitchFamily="34" charset="0"/>
              </a:rPr>
              <a:t>Local and national businesses with a link to single-use plastic and sustainability in the Doncaster Enterprise Adviser and Cornerstone network were contacted and three businesses chose to be involved.</a:t>
            </a:r>
          </a:p>
          <a:p>
            <a:r>
              <a:rPr lang="en-GB" sz="1600" dirty="0">
                <a:solidFill>
                  <a:srgbClr val="002060"/>
                </a:solidFill>
                <a:latin typeface="Trebuchet MS" panose="020B0603020202020204" pitchFamily="34" charset="0"/>
              </a:rPr>
              <a:t>Two businesses wished to pose a scenario and one wished to introduce the overall challenge and create a video which informed viewers about the current issues which link to single-use plastic and sustainability. </a:t>
            </a:r>
          </a:p>
          <a:p>
            <a:r>
              <a:rPr lang="en-GB" sz="1600" dirty="0">
                <a:solidFill>
                  <a:srgbClr val="002060"/>
                </a:solidFill>
                <a:latin typeface="Trebuchet MS" panose="020B0603020202020204" pitchFamily="34" charset="0"/>
              </a:rPr>
              <a:t>The two businesses were supported in writing scenarios which were real and relevant to their businesses, in-keeping with current themes in the media and accessible to KS3 students. The third business was also supported with the relevant material they needed to make their video bespoke to the Doncaster Innovation Challenge.</a:t>
            </a:r>
          </a:p>
        </p:txBody>
      </p:sp>
      <p:sp>
        <p:nvSpPr>
          <p:cNvPr id="7" name="TextBox 6"/>
          <p:cNvSpPr txBox="1"/>
          <p:nvPr/>
        </p:nvSpPr>
        <p:spPr>
          <a:xfrm>
            <a:off x="628449" y="4085035"/>
            <a:ext cx="1911101" cy="830997"/>
          </a:xfrm>
          <a:prstGeom prst="rect">
            <a:avLst/>
          </a:prstGeom>
          <a:noFill/>
        </p:spPr>
        <p:txBody>
          <a:bodyPr wrap="none" rtlCol="0">
            <a:spAutoFit/>
          </a:bodyPr>
          <a:lstStyle/>
          <a:p>
            <a:r>
              <a:rPr lang="en-GB" sz="2400" b="1" dirty="0">
                <a:solidFill>
                  <a:srgbClr val="0DA5A8"/>
                </a:solidFill>
                <a:latin typeface="Trebuchet MS" panose="020B0603020202020204" pitchFamily="34" charset="0"/>
              </a:rPr>
              <a:t>The Process</a:t>
            </a:r>
          </a:p>
          <a:p>
            <a:endParaRPr lang="en-GB" sz="2400" dirty="0"/>
          </a:p>
        </p:txBody>
      </p:sp>
      <p:sp>
        <p:nvSpPr>
          <p:cNvPr id="8" name="TextBox 7"/>
          <p:cNvSpPr txBox="1"/>
          <p:nvPr/>
        </p:nvSpPr>
        <p:spPr>
          <a:xfrm>
            <a:off x="5604391" y="1298889"/>
            <a:ext cx="1757212" cy="830997"/>
          </a:xfrm>
          <a:prstGeom prst="rect">
            <a:avLst/>
          </a:prstGeom>
          <a:noFill/>
        </p:spPr>
        <p:txBody>
          <a:bodyPr wrap="none" rtlCol="0">
            <a:spAutoFit/>
          </a:bodyPr>
          <a:lstStyle/>
          <a:p>
            <a:r>
              <a:rPr lang="en-GB" sz="2400" b="1" dirty="0">
                <a:solidFill>
                  <a:srgbClr val="0DA5A8"/>
                </a:solidFill>
                <a:latin typeface="Trebuchet MS" panose="020B0603020202020204" pitchFamily="34" charset="0"/>
              </a:rPr>
              <a:t>The Design</a:t>
            </a:r>
          </a:p>
          <a:p>
            <a:endParaRPr lang="en-GB" sz="2400" dirty="0"/>
          </a:p>
        </p:txBody>
      </p:sp>
    </p:spTree>
    <p:custDataLst>
      <p:tags r:id="rId1"/>
    </p:custDataLst>
    <p:extLst>
      <p:ext uri="{BB962C8B-B14F-4D97-AF65-F5344CB8AC3E}">
        <p14:creationId xmlns:p14="http://schemas.microsoft.com/office/powerpoint/2010/main" val="278441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2"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5967" y="101602"/>
            <a:ext cx="4178300" cy="1612786"/>
          </a:xfrm>
          <a:prstGeom prst="rect">
            <a:avLst/>
          </a:prstGeom>
        </p:spPr>
      </p:pic>
      <p:sp>
        <p:nvSpPr>
          <p:cNvPr id="3" name="Rectangle 2"/>
          <p:cNvSpPr/>
          <p:nvPr/>
        </p:nvSpPr>
        <p:spPr>
          <a:xfrm>
            <a:off x="6155265" y="2853267"/>
            <a:ext cx="588047" cy="491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329266" y="3130268"/>
            <a:ext cx="1085851" cy="374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bwMode="auto">
          <a:xfrm>
            <a:off x="8577510" y="2146921"/>
            <a:ext cx="2797313" cy="1966693"/>
          </a:xfrm>
          <a:prstGeom prst="rect">
            <a:avLst/>
          </a:prstGeom>
          <a:ln>
            <a:noFill/>
          </a:ln>
          <a:extLst>
            <a:ext uri="{53640926-AAD7-44D8-BBD7-CCE9431645EC}">
              <a14:shadowObscured xmlns:a14="http://schemas.microsoft.com/office/drawing/2010/main"/>
            </a:ext>
          </a:extLst>
        </p:spPr>
      </p:pic>
      <p:pic>
        <p:nvPicPr>
          <p:cNvPr id="10" name="Picture 9"/>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bwMode="auto">
          <a:xfrm>
            <a:off x="8577510" y="4343573"/>
            <a:ext cx="2797312" cy="2060851"/>
          </a:xfrm>
          <a:prstGeom prst="rect">
            <a:avLst/>
          </a:prstGeom>
          <a:ln>
            <a:noFill/>
          </a:ln>
          <a:extLst>
            <a:ext uri="{53640926-AAD7-44D8-BBD7-CCE9431645EC}">
              <a14:shadowObscured xmlns:a14="http://schemas.microsoft.com/office/drawing/2010/main"/>
            </a:ext>
          </a:extLst>
        </p:spPr>
      </p:pic>
      <p:sp>
        <p:nvSpPr>
          <p:cNvPr id="13" name="Subtitle 2">
            <a:extLst>
              <a:ext uri="{FF2B5EF4-FFF2-40B4-BE49-F238E27FC236}">
                <a16:creationId xmlns:a16="http://schemas.microsoft.com/office/drawing/2014/main" id="{51C29CDF-29EB-4420-B1C1-2CD5561F3CF9}"/>
              </a:ext>
            </a:extLst>
          </p:cNvPr>
          <p:cNvSpPr txBox="1">
            <a:spLocks/>
          </p:cNvSpPr>
          <p:nvPr/>
        </p:nvSpPr>
        <p:spPr>
          <a:xfrm>
            <a:off x="325967" y="2184135"/>
            <a:ext cx="7807343" cy="4318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solidFill>
                  <a:srgbClr val="002060"/>
                </a:solidFill>
                <a:latin typeface="Trebuchet MS" panose="020B0603020202020204" pitchFamily="34" charset="0"/>
              </a:rPr>
              <a:t>To maximise the amount of schools who were able to engage with the challenge, the two businesses and a local media company were supported in writing their own scripts and filming themselves in their workplace, explaining their business’ scenario and what students needed to do to help them solve it. </a:t>
            </a:r>
          </a:p>
          <a:p>
            <a:r>
              <a:rPr lang="en-GB" sz="1800" dirty="0">
                <a:solidFill>
                  <a:srgbClr val="0DA5A8"/>
                </a:solidFill>
                <a:latin typeface="Trebuchet MS" panose="020B0603020202020204" pitchFamily="34" charset="0"/>
              </a:rPr>
              <a:t>Scenario by Business 1 asked students to use the business’ Waste Hierarchy System to create a poster, social media campaign or educational demonstration in school, which raised the profile of using and recycling single-use plastic. </a:t>
            </a:r>
          </a:p>
          <a:p>
            <a:r>
              <a:rPr lang="en-GB" sz="1800" dirty="0">
                <a:solidFill>
                  <a:srgbClr val="0DA5A8"/>
                </a:solidFill>
                <a:latin typeface="Trebuchet MS" panose="020B0603020202020204" pitchFamily="34" charset="0"/>
              </a:rPr>
              <a:t>Scenario by Business 2 asked students to design a sustainable alterative to a child-friendly product which is currently created from single-use plastic, meaning the product cannot be recycled.</a:t>
            </a:r>
          </a:p>
          <a:p>
            <a:pPr marL="0" indent="0">
              <a:buNone/>
            </a:pPr>
            <a:endParaRPr lang="en-GB" sz="1600" dirty="0">
              <a:solidFill>
                <a:srgbClr val="0DA5A8"/>
              </a:solidFill>
              <a:latin typeface="Trebuchet MS" panose="020B0603020202020204" pitchFamily="34" charset="0"/>
            </a:endParaRPr>
          </a:p>
          <a:p>
            <a:pPr marL="0" indent="0">
              <a:buNone/>
            </a:pPr>
            <a:r>
              <a:rPr lang="en-GB" sz="1600" dirty="0">
                <a:solidFill>
                  <a:srgbClr val="002060"/>
                </a:solidFill>
                <a:latin typeface="Trebuchet MS" panose="020B0603020202020204" pitchFamily="34" charset="0"/>
              </a:rPr>
              <a:t>Follow the below link to see one of the business scenarios:</a:t>
            </a:r>
          </a:p>
          <a:p>
            <a:pPr marL="0" indent="0">
              <a:buNone/>
            </a:pPr>
            <a:r>
              <a:rPr lang="en-GB" sz="1600" dirty="0">
                <a:hlinkClick r:id="rId6"/>
              </a:rPr>
              <a:t>https://vimeo.com/369876620/e39ffa2931</a:t>
            </a:r>
            <a:r>
              <a:rPr lang="en-GB" sz="1600" dirty="0"/>
              <a:t> </a:t>
            </a:r>
          </a:p>
        </p:txBody>
      </p:sp>
      <p:sp>
        <p:nvSpPr>
          <p:cNvPr id="8" name="TextBox 7"/>
          <p:cNvSpPr txBox="1"/>
          <p:nvPr/>
        </p:nvSpPr>
        <p:spPr>
          <a:xfrm>
            <a:off x="5451991" y="1217416"/>
            <a:ext cx="1911101" cy="830997"/>
          </a:xfrm>
          <a:prstGeom prst="rect">
            <a:avLst/>
          </a:prstGeom>
          <a:noFill/>
        </p:spPr>
        <p:txBody>
          <a:bodyPr wrap="none" rtlCol="0">
            <a:spAutoFit/>
          </a:bodyPr>
          <a:lstStyle/>
          <a:p>
            <a:r>
              <a:rPr lang="en-GB" sz="2400" b="1" dirty="0">
                <a:solidFill>
                  <a:srgbClr val="0DA5A8"/>
                </a:solidFill>
                <a:latin typeface="Trebuchet MS" panose="020B0603020202020204" pitchFamily="34" charset="0"/>
              </a:rPr>
              <a:t>The Process</a:t>
            </a:r>
          </a:p>
          <a:p>
            <a:endParaRPr lang="en-GB" sz="2400" dirty="0"/>
          </a:p>
        </p:txBody>
      </p:sp>
    </p:spTree>
    <p:custDataLst>
      <p:tags r:id="rId1"/>
    </p:custDataLst>
    <p:extLst>
      <p:ext uri="{BB962C8B-B14F-4D97-AF65-F5344CB8AC3E}">
        <p14:creationId xmlns:p14="http://schemas.microsoft.com/office/powerpoint/2010/main" val="324613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5967" y="101602"/>
            <a:ext cx="4178300" cy="1612786"/>
          </a:xfrm>
          <a:prstGeom prst="rect">
            <a:avLst/>
          </a:prstGeom>
        </p:spPr>
      </p:pic>
      <p:sp>
        <p:nvSpPr>
          <p:cNvPr id="3" name="Rectangle 2"/>
          <p:cNvSpPr/>
          <p:nvPr/>
        </p:nvSpPr>
        <p:spPr>
          <a:xfrm>
            <a:off x="6155265" y="2853267"/>
            <a:ext cx="588047" cy="491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329266" y="3130268"/>
            <a:ext cx="1085851" cy="374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8151026" y="2481954"/>
            <a:ext cx="3000825" cy="3707331"/>
          </a:xfrm>
          <a:prstGeom prst="rect">
            <a:avLst/>
          </a:prstGeom>
        </p:spPr>
      </p:pic>
      <p:sp>
        <p:nvSpPr>
          <p:cNvPr id="13" name="Subtitle 2">
            <a:extLst>
              <a:ext uri="{FF2B5EF4-FFF2-40B4-BE49-F238E27FC236}">
                <a16:creationId xmlns:a16="http://schemas.microsoft.com/office/drawing/2014/main" id="{51C29CDF-29EB-4420-B1C1-2CD5561F3CF9}"/>
              </a:ext>
            </a:extLst>
          </p:cNvPr>
          <p:cNvSpPr txBox="1">
            <a:spLocks/>
          </p:cNvSpPr>
          <p:nvPr/>
        </p:nvSpPr>
        <p:spPr>
          <a:xfrm>
            <a:off x="325967" y="2421700"/>
            <a:ext cx="7455398" cy="37675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solidFill>
                  <a:srgbClr val="002060"/>
                </a:solidFill>
                <a:latin typeface="Trebuchet MS" panose="020B0603020202020204" pitchFamily="34" charset="0"/>
              </a:rPr>
              <a:t>Alongside each video, a teaching pack was developed which included:</a:t>
            </a:r>
          </a:p>
          <a:p>
            <a:r>
              <a:rPr lang="en-GB" sz="2000" dirty="0">
                <a:solidFill>
                  <a:srgbClr val="002060"/>
                </a:solidFill>
                <a:latin typeface="Trebuchet MS" panose="020B0603020202020204" pitchFamily="34" charset="0"/>
              </a:rPr>
              <a:t>Lesson plans</a:t>
            </a:r>
          </a:p>
          <a:p>
            <a:r>
              <a:rPr lang="en-GB" sz="2000" dirty="0">
                <a:solidFill>
                  <a:srgbClr val="002060"/>
                </a:solidFill>
                <a:latin typeface="Trebuchet MS" panose="020B0603020202020204" pitchFamily="34" charset="0"/>
              </a:rPr>
              <a:t>Ideas and ways for students to engage with the videos </a:t>
            </a:r>
          </a:p>
          <a:p>
            <a:r>
              <a:rPr lang="en-GB" sz="2000" dirty="0">
                <a:solidFill>
                  <a:srgbClr val="002060"/>
                </a:solidFill>
                <a:latin typeface="Trebuchet MS" panose="020B0603020202020204" pitchFamily="34" charset="0"/>
              </a:rPr>
              <a:t>Wider Curriculum links</a:t>
            </a:r>
          </a:p>
          <a:p>
            <a:r>
              <a:rPr lang="en-GB" sz="2000" dirty="0">
                <a:solidFill>
                  <a:srgbClr val="002060"/>
                </a:solidFill>
                <a:latin typeface="Trebuchet MS" panose="020B0603020202020204" pitchFamily="34" charset="0"/>
              </a:rPr>
              <a:t>Delivery method options</a:t>
            </a:r>
          </a:p>
          <a:p>
            <a:r>
              <a:rPr lang="en-GB" sz="2000" dirty="0">
                <a:solidFill>
                  <a:srgbClr val="002060"/>
                </a:solidFill>
                <a:latin typeface="Trebuchet MS" panose="020B0603020202020204" pitchFamily="34" charset="0"/>
              </a:rPr>
              <a:t>A suggested teaching model</a:t>
            </a:r>
          </a:p>
          <a:p>
            <a:r>
              <a:rPr lang="en-GB" sz="2000" dirty="0">
                <a:solidFill>
                  <a:srgbClr val="002060"/>
                </a:solidFill>
                <a:latin typeface="Trebuchet MS" panose="020B0603020202020204" pitchFamily="34" charset="0"/>
              </a:rPr>
              <a:t>Skeleton resources which schools could personalise, select the relevant content from or just use as a basic tool to deliver the challenge.</a:t>
            </a:r>
          </a:p>
          <a:p>
            <a:pPr algn="ctr"/>
            <a:endParaRPr lang="en-GB" sz="2000" dirty="0">
              <a:solidFill>
                <a:srgbClr val="002060"/>
              </a:solidFill>
              <a:latin typeface="Trebuchet MS" panose="020B0603020202020204" pitchFamily="34" charset="0"/>
            </a:endParaRPr>
          </a:p>
          <a:p>
            <a:pPr algn="ctr"/>
            <a:endParaRPr lang="en-GB" sz="2000" dirty="0">
              <a:solidFill>
                <a:srgbClr val="002060"/>
              </a:solidFill>
              <a:latin typeface="Trebuchet MS" panose="020B0603020202020204" pitchFamily="34" charset="0"/>
            </a:endParaRPr>
          </a:p>
        </p:txBody>
      </p:sp>
      <p:sp>
        <p:nvSpPr>
          <p:cNvPr id="8" name="TextBox 7"/>
          <p:cNvSpPr txBox="1"/>
          <p:nvPr/>
        </p:nvSpPr>
        <p:spPr>
          <a:xfrm>
            <a:off x="5807662" y="821549"/>
            <a:ext cx="1911101" cy="830997"/>
          </a:xfrm>
          <a:prstGeom prst="rect">
            <a:avLst/>
          </a:prstGeom>
          <a:noFill/>
        </p:spPr>
        <p:txBody>
          <a:bodyPr wrap="none" rtlCol="0">
            <a:spAutoFit/>
          </a:bodyPr>
          <a:lstStyle/>
          <a:p>
            <a:r>
              <a:rPr lang="en-GB" sz="2400" b="1" dirty="0">
                <a:solidFill>
                  <a:srgbClr val="0DA5A8"/>
                </a:solidFill>
                <a:latin typeface="Trebuchet MS" panose="020B0603020202020204" pitchFamily="34" charset="0"/>
              </a:rPr>
              <a:t>The Process</a:t>
            </a:r>
          </a:p>
          <a:p>
            <a:endParaRPr lang="en-GB" sz="2400" dirty="0"/>
          </a:p>
        </p:txBody>
      </p:sp>
    </p:spTree>
    <p:custDataLst>
      <p:tags r:id="rId1"/>
    </p:custDataLst>
    <p:extLst>
      <p:ext uri="{BB962C8B-B14F-4D97-AF65-F5344CB8AC3E}">
        <p14:creationId xmlns:p14="http://schemas.microsoft.com/office/powerpoint/2010/main" val="207433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5967" y="101602"/>
            <a:ext cx="4178300" cy="1612786"/>
          </a:xfrm>
          <a:prstGeom prst="rect">
            <a:avLst/>
          </a:prstGeom>
        </p:spPr>
      </p:pic>
      <p:sp>
        <p:nvSpPr>
          <p:cNvPr id="3" name="Rectangle 2"/>
          <p:cNvSpPr/>
          <p:nvPr/>
        </p:nvSpPr>
        <p:spPr>
          <a:xfrm>
            <a:off x="6155265" y="2853267"/>
            <a:ext cx="588047" cy="491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329266" y="3130268"/>
            <a:ext cx="1085851" cy="374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ubtitle 2">
            <a:extLst>
              <a:ext uri="{FF2B5EF4-FFF2-40B4-BE49-F238E27FC236}">
                <a16:creationId xmlns:a16="http://schemas.microsoft.com/office/drawing/2014/main" id="{51C29CDF-29EB-4420-B1C1-2CD5561F3CF9}"/>
              </a:ext>
            </a:extLst>
          </p:cNvPr>
          <p:cNvSpPr txBox="1">
            <a:spLocks/>
          </p:cNvSpPr>
          <p:nvPr/>
        </p:nvSpPr>
        <p:spPr>
          <a:xfrm>
            <a:off x="583649" y="2239584"/>
            <a:ext cx="10597495" cy="40603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solidFill>
                  <a:srgbClr val="002060"/>
                </a:solidFill>
                <a:latin typeface="Trebuchet MS" panose="020B0603020202020204" pitchFamily="34" charset="0"/>
              </a:rPr>
              <a:t>The challenge was shared at a Hub Huddle (where Careers Leaders are brought together as a best practice sharing network).</a:t>
            </a:r>
          </a:p>
          <a:p>
            <a:r>
              <a:rPr lang="en-GB" sz="1800" dirty="0">
                <a:solidFill>
                  <a:srgbClr val="002060"/>
                </a:solidFill>
                <a:latin typeface="Trebuchet MS" panose="020B0603020202020204" pitchFamily="34" charset="0"/>
              </a:rPr>
              <a:t>Schools signed up for the resources through a Survey Monkey and received the resources electronically.</a:t>
            </a:r>
          </a:p>
          <a:p>
            <a:r>
              <a:rPr lang="en-GB" sz="1800" dirty="0">
                <a:solidFill>
                  <a:srgbClr val="002060"/>
                </a:solidFill>
                <a:latin typeface="Trebuchet MS" panose="020B0603020202020204" pitchFamily="34" charset="0"/>
              </a:rPr>
              <a:t>School staff delivered the challenge themselves using the teaching pack and provided resources. Some schools chose to take part in one challenge, others did both. Schools taught the challenge as part of their lesson content, a Drop-Down Day or as Eco-club content. </a:t>
            </a:r>
          </a:p>
          <a:p>
            <a:r>
              <a:rPr lang="en-GB" sz="1800" dirty="0">
                <a:solidFill>
                  <a:srgbClr val="002060"/>
                </a:solidFill>
                <a:latin typeface="Trebuchet MS" panose="020B0603020202020204" pitchFamily="34" charset="0"/>
              </a:rPr>
              <a:t>As part of delivery, schools were asked to democratically vote on a winner. Some involved their Enterprise Adviser, Senior Leadership Team (SLT) and other pupils in this process. </a:t>
            </a:r>
          </a:p>
          <a:p>
            <a:r>
              <a:rPr lang="en-GB" sz="1800" dirty="0">
                <a:solidFill>
                  <a:srgbClr val="002060"/>
                </a:solidFill>
                <a:latin typeface="Trebuchet MS" panose="020B0603020202020204" pitchFamily="34" charset="0"/>
              </a:rPr>
              <a:t>The winning team from each school attended a final at Opportunities Doncaster Live, the borough’s largest Careers event which is held in Doncaster Careers Week.</a:t>
            </a:r>
          </a:p>
          <a:p>
            <a:endParaRPr lang="en-GB" sz="2000" b="1" dirty="0">
              <a:solidFill>
                <a:srgbClr val="002060"/>
              </a:solidFill>
              <a:latin typeface="Trebuchet MS" panose="020B0603020202020204" pitchFamily="34" charset="0"/>
            </a:endParaRPr>
          </a:p>
          <a:p>
            <a:endParaRPr lang="en-GB" sz="2000" b="1" dirty="0">
              <a:solidFill>
                <a:srgbClr val="002060"/>
              </a:solidFill>
              <a:latin typeface="Trebuchet MS" panose="020B0603020202020204" pitchFamily="34" charset="0"/>
            </a:endParaRPr>
          </a:p>
        </p:txBody>
      </p:sp>
      <p:pic>
        <p:nvPicPr>
          <p:cNvPr id="10" name="Picture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241669" y="5571103"/>
            <a:ext cx="2366682" cy="849377"/>
          </a:xfrm>
          <a:prstGeom prst="rect">
            <a:avLst/>
          </a:prstGeom>
        </p:spPr>
      </p:pic>
      <p:sp>
        <p:nvSpPr>
          <p:cNvPr id="7" name="TextBox 6"/>
          <p:cNvSpPr txBox="1"/>
          <p:nvPr/>
        </p:nvSpPr>
        <p:spPr>
          <a:xfrm>
            <a:off x="5509313" y="883391"/>
            <a:ext cx="3097323" cy="830997"/>
          </a:xfrm>
          <a:prstGeom prst="rect">
            <a:avLst/>
          </a:prstGeom>
          <a:noFill/>
        </p:spPr>
        <p:txBody>
          <a:bodyPr wrap="none" rtlCol="0">
            <a:spAutoFit/>
          </a:bodyPr>
          <a:lstStyle/>
          <a:p>
            <a:r>
              <a:rPr lang="en-GB" sz="2400" b="1" dirty="0">
                <a:solidFill>
                  <a:srgbClr val="0DA5A8"/>
                </a:solidFill>
                <a:latin typeface="Trebuchet MS" panose="020B0603020202020204" pitchFamily="34" charset="0"/>
              </a:rPr>
              <a:t>The Implementation</a:t>
            </a:r>
          </a:p>
          <a:p>
            <a:endParaRPr lang="en-GB" sz="2400" dirty="0"/>
          </a:p>
        </p:txBody>
      </p:sp>
    </p:spTree>
    <p:custDataLst>
      <p:tags r:id="rId1"/>
    </p:custDataLst>
    <p:extLst>
      <p:ext uri="{BB962C8B-B14F-4D97-AF65-F5344CB8AC3E}">
        <p14:creationId xmlns:p14="http://schemas.microsoft.com/office/powerpoint/2010/main" val="155383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5967" y="101602"/>
            <a:ext cx="4178300" cy="1612786"/>
          </a:xfrm>
          <a:prstGeom prst="rect">
            <a:avLst/>
          </a:prstGeom>
        </p:spPr>
      </p:pic>
      <p:sp>
        <p:nvSpPr>
          <p:cNvPr id="3" name="Rectangle 2"/>
          <p:cNvSpPr/>
          <p:nvPr/>
        </p:nvSpPr>
        <p:spPr>
          <a:xfrm>
            <a:off x="6155265" y="2853267"/>
            <a:ext cx="588047" cy="491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329266" y="3130268"/>
            <a:ext cx="1085851" cy="374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ubtitle 2">
            <a:extLst>
              <a:ext uri="{FF2B5EF4-FFF2-40B4-BE49-F238E27FC236}">
                <a16:creationId xmlns:a16="http://schemas.microsoft.com/office/drawing/2014/main" id="{51C29CDF-29EB-4420-B1C1-2CD5561F3CF9}"/>
              </a:ext>
            </a:extLst>
          </p:cNvPr>
          <p:cNvSpPr txBox="1">
            <a:spLocks/>
          </p:cNvSpPr>
          <p:nvPr/>
        </p:nvSpPr>
        <p:spPr>
          <a:xfrm>
            <a:off x="325967" y="1996162"/>
            <a:ext cx="8915898" cy="40603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dirty="0">
              <a:solidFill>
                <a:srgbClr val="002060"/>
              </a:solidFill>
              <a:latin typeface="Trebuchet MS" panose="020B0603020202020204" pitchFamily="34" charset="0"/>
            </a:endParaRPr>
          </a:p>
          <a:p>
            <a:r>
              <a:rPr lang="en-GB" sz="1800" dirty="0">
                <a:solidFill>
                  <a:srgbClr val="002060"/>
                </a:solidFill>
                <a:latin typeface="Trebuchet MS" panose="020B0603020202020204" pitchFamily="34" charset="0"/>
              </a:rPr>
              <a:t>At the final, the winning teams from each school pitched their ideas and designs to a panel generated of representatives from the businesses in a Dragon’s Den style.</a:t>
            </a:r>
          </a:p>
          <a:p>
            <a:r>
              <a:rPr lang="en-GB" sz="1800" dirty="0">
                <a:solidFill>
                  <a:srgbClr val="002060"/>
                </a:solidFill>
                <a:latin typeface="Trebuchet MS" panose="020B0603020202020204" pitchFamily="34" charset="0"/>
              </a:rPr>
              <a:t>The pupils were presented with finalist certificates and had their pictures taken with the business representatives.</a:t>
            </a:r>
          </a:p>
          <a:p>
            <a:r>
              <a:rPr lang="en-GB" sz="1800" dirty="0">
                <a:solidFill>
                  <a:srgbClr val="002060"/>
                </a:solidFill>
                <a:latin typeface="Trebuchet MS" panose="020B0603020202020204" pitchFamily="34" charset="0"/>
              </a:rPr>
              <a:t>Once all the teams had presented, the judges deliberated and decided on a winner for each scenario. </a:t>
            </a:r>
          </a:p>
          <a:p>
            <a:r>
              <a:rPr lang="en-GB" sz="1800" dirty="0">
                <a:solidFill>
                  <a:srgbClr val="002060"/>
                </a:solidFill>
                <a:latin typeface="Trebuchet MS" panose="020B0603020202020204" pitchFamily="34" charset="0"/>
              </a:rPr>
              <a:t>The winners for each scenario were informed via email to their lead staff member.</a:t>
            </a:r>
          </a:p>
          <a:p>
            <a:r>
              <a:rPr lang="en-GB" sz="1800" dirty="0">
                <a:solidFill>
                  <a:srgbClr val="002060"/>
                </a:solidFill>
                <a:latin typeface="Trebuchet MS" panose="020B0603020202020204" pitchFamily="34" charset="0"/>
              </a:rPr>
              <a:t>A celebration assembly was arranged for each winning team where their achievement was acknowledged with a school trophy.</a:t>
            </a:r>
          </a:p>
          <a:p>
            <a:endParaRPr lang="en-GB" sz="2000" b="1" dirty="0">
              <a:solidFill>
                <a:srgbClr val="002060"/>
              </a:solidFill>
              <a:latin typeface="Trebuchet MS" panose="020B0603020202020204" pitchFamily="34" charset="0"/>
            </a:endParaRPr>
          </a:p>
          <a:p>
            <a:endParaRPr lang="en-GB" sz="2000" b="1" dirty="0">
              <a:solidFill>
                <a:srgbClr val="002060"/>
              </a:solidFill>
              <a:latin typeface="Trebuchet MS" panose="020B0603020202020204" pitchFamily="34" charset="0"/>
            </a:endParaRPr>
          </a:p>
        </p:txBody>
      </p:sp>
      <p:pic>
        <p:nvPicPr>
          <p:cNvPr id="10" name="Picture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241865" y="5631818"/>
            <a:ext cx="2366682" cy="849377"/>
          </a:xfrm>
          <a:prstGeom prst="rect">
            <a:avLst/>
          </a:prstGeom>
        </p:spPr>
      </p:pic>
      <p:pic>
        <p:nvPicPr>
          <p:cNvPr id="1026" name="Picture 2" descr="Image"/>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9508888" y="3098800"/>
            <a:ext cx="2270735" cy="170208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77819" y="1165165"/>
            <a:ext cx="3097323" cy="830997"/>
          </a:xfrm>
          <a:prstGeom prst="rect">
            <a:avLst/>
          </a:prstGeom>
          <a:noFill/>
        </p:spPr>
        <p:txBody>
          <a:bodyPr wrap="none" rtlCol="0">
            <a:spAutoFit/>
          </a:bodyPr>
          <a:lstStyle/>
          <a:p>
            <a:r>
              <a:rPr lang="en-GB" sz="2400" b="1" dirty="0">
                <a:solidFill>
                  <a:srgbClr val="0DA5A8"/>
                </a:solidFill>
                <a:latin typeface="Trebuchet MS" panose="020B0603020202020204" pitchFamily="34" charset="0"/>
              </a:rPr>
              <a:t>The Implementation</a:t>
            </a:r>
          </a:p>
          <a:p>
            <a:endParaRPr lang="en-GB" sz="2400" dirty="0"/>
          </a:p>
        </p:txBody>
      </p:sp>
    </p:spTree>
    <p:custDataLst>
      <p:tags r:id="rId1"/>
    </p:custDataLst>
    <p:extLst>
      <p:ext uri="{BB962C8B-B14F-4D97-AF65-F5344CB8AC3E}">
        <p14:creationId xmlns:p14="http://schemas.microsoft.com/office/powerpoint/2010/main" val="388411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5967" y="101602"/>
            <a:ext cx="4178300" cy="1612786"/>
          </a:xfrm>
          <a:prstGeom prst="rect">
            <a:avLst/>
          </a:prstGeom>
        </p:spPr>
      </p:pic>
      <p:sp>
        <p:nvSpPr>
          <p:cNvPr id="3" name="Rectangle 2"/>
          <p:cNvSpPr/>
          <p:nvPr/>
        </p:nvSpPr>
        <p:spPr>
          <a:xfrm>
            <a:off x="6155265" y="2853267"/>
            <a:ext cx="588047" cy="491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329266" y="3130268"/>
            <a:ext cx="1085851" cy="374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ubtitle 2">
            <a:extLst>
              <a:ext uri="{FF2B5EF4-FFF2-40B4-BE49-F238E27FC236}">
                <a16:creationId xmlns:a16="http://schemas.microsoft.com/office/drawing/2014/main" id="{51C29CDF-29EB-4420-B1C1-2CD5561F3CF9}"/>
              </a:ext>
            </a:extLst>
          </p:cNvPr>
          <p:cNvSpPr txBox="1">
            <a:spLocks/>
          </p:cNvSpPr>
          <p:nvPr/>
        </p:nvSpPr>
        <p:spPr>
          <a:xfrm>
            <a:off x="610768" y="2229315"/>
            <a:ext cx="10970463" cy="40603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b="1" dirty="0">
                <a:solidFill>
                  <a:srgbClr val="0DA5A8"/>
                </a:solidFill>
                <a:latin typeface="Trebuchet MS" panose="020B0603020202020204" pitchFamily="34" charset="0"/>
              </a:rPr>
              <a:t>What the businesses said…</a:t>
            </a:r>
          </a:p>
          <a:p>
            <a:pPr marL="0" indent="0" algn="ctr">
              <a:buNone/>
            </a:pPr>
            <a:r>
              <a:rPr lang="en-GB" sz="1800" dirty="0">
                <a:solidFill>
                  <a:srgbClr val="002060"/>
                </a:solidFill>
                <a:latin typeface="Trebuchet MS" panose="020B0603020202020204" pitchFamily="34" charset="0"/>
              </a:rPr>
              <a:t>“The day was both a great showcase for the pupils and schools of Doncaster and inspirational/ valuable to support as a business. As I said on the day I recommend the opportunity get involved to any business and anyone within a business that is involved.”</a:t>
            </a:r>
          </a:p>
          <a:p>
            <a:pPr marL="0" indent="0" algn="ctr">
              <a:buNone/>
            </a:pPr>
            <a:endParaRPr lang="en-GB" sz="1800" dirty="0">
              <a:solidFill>
                <a:srgbClr val="002060"/>
              </a:solidFill>
              <a:latin typeface="Trebuchet MS" panose="020B0603020202020204" pitchFamily="34" charset="0"/>
            </a:endParaRPr>
          </a:p>
          <a:p>
            <a:pPr marL="0" indent="0" algn="ctr">
              <a:buNone/>
            </a:pPr>
            <a:r>
              <a:rPr lang="en-GB" sz="1800" dirty="0">
                <a:solidFill>
                  <a:srgbClr val="002060"/>
                </a:solidFill>
                <a:latin typeface="Trebuchet MS" panose="020B0603020202020204" pitchFamily="34" charset="0"/>
              </a:rPr>
              <a:t>“I was so impressed with the quality of the ideas and presentations from your schools that I even mentioned them when we met with the Department for Education on Thursday to discuss how they should support all schools in England to become Eco-Schools. They were equally impressed when I told them about some of the ideas your students had pitched and from across such a broad range of curriculum areas.”</a:t>
            </a:r>
          </a:p>
          <a:p>
            <a:pPr marL="0" indent="0" algn="ctr">
              <a:buNone/>
            </a:pPr>
            <a:endParaRPr lang="en-GB" sz="1800" dirty="0">
              <a:solidFill>
                <a:srgbClr val="002060"/>
              </a:solidFill>
              <a:latin typeface="Trebuchet MS" panose="020B0603020202020204" pitchFamily="34" charset="0"/>
            </a:endParaRPr>
          </a:p>
          <a:p>
            <a:pPr marL="0" indent="0" algn="ctr">
              <a:buNone/>
            </a:pPr>
            <a:r>
              <a:rPr lang="en-GB" sz="1800" dirty="0">
                <a:solidFill>
                  <a:srgbClr val="002060"/>
                </a:solidFill>
                <a:latin typeface="Trebuchet MS" panose="020B0603020202020204" pitchFamily="34" charset="0"/>
              </a:rPr>
              <a:t>“It was a pleasure to help out with the judging, I was genuinely blown away by what some of the students produced. It made my day to see the students show so much passion towards the task we had set.”</a:t>
            </a:r>
          </a:p>
        </p:txBody>
      </p:sp>
      <p:sp>
        <p:nvSpPr>
          <p:cNvPr id="7" name="TextBox 6"/>
          <p:cNvSpPr txBox="1"/>
          <p:nvPr/>
        </p:nvSpPr>
        <p:spPr>
          <a:xfrm>
            <a:off x="6095999" y="725356"/>
            <a:ext cx="1548822" cy="830997"/>
          </a:xfrm>
          <a:prstGeom prst="rect">
            <a:avLst/>
          </a:prstGeom>
          <a:noFill/>
        </p:spPr>
        <p:txBody>
          <a:bodyPr wrap="none" rtlCol="0">
            <a:spAutoFit/>
          </a:bodyPr>
          <a:lstStyle/>
          <a:p>
            <a:r>
              <a:rPr lang="en-GB" sz="2400" b="1" dirty="0">
                <a:solidFill>
                  <a:srgbClr val="0DA5A8"/>
                </a:solidFill>
                <a:latin typeface="Trebuchet MS" panose="020B0603020202020204" pitchFamily="34" charset="0"/>
              </a:rPr>
              <a:t>Feedback</a:t>
            </a:r>
          </a:p>
          <a:p>
            <a:endParaRPr lang="en-GB" sz="2400" dirty="0"/>
          </a:p>
        </p:txBody>
      </p:sp>
    </p:spTree>
    <p:custDataLst>
      <p:tags r:id="rId1"/>
    </p:custDataLst>
    <p:extLst>
      <p:ext uri="{BB962C8B-B14F-4D97-AF65-F5344CB8AC3E}">
        <p14:creationId xmlns:p14="http://schemas.microsoft.com/office/powerpoint/2010/main" val="93330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5967" y="101602"/>
            <a:ext cx="4178300" cy="1612786"/>
          </a:xfrm>
          <a:prstGeom prst="rect">
            <a:avLst/>
          </a:prstGeom>
        </p:spPr>
      </p:pic>
      <p:sp>
        <p:nvSpPr>
          <p:cNvPr id="3" name="Rectangle 2"/>
          <p:cNvSpPr/>
          <p:nvPr/>
        </p:nvSpPr>
        <p:spPr>
          <a:xfrm>
            <a:off x="6155265" y="2853267"/>
            <a:ext cx="588047" cy="491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329266" y="3130268"/>
            <a:ext cx="1085851" cy="374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ubtitle 2">
            <a:extLst>
              <a:ext uri="{FF2B5EF4-FFF2-40B4-BE49-F238E27FC236}">
                <a16:creationId xmlns:a16="http://schemas.microsoft.com/office/drawing/2014/main" id="{51C29CDF-29EB-4420-B1C1-2CD5561F3CF9}"/>
              </a:ext>
            </a:extLst>
          </p:cNvPr>
          <p:cNvSpPr txBox="1">
            <a:spLocks/>
          </p:cNvSpPr>
          <p:nvPr/>
        </p:nvSpPr>
        <p:spPr>
          <a:xfrm>
            <a:off x="970872" y="2134182"/>
            <a:ext cx="10250255" cy="40603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b="1" dirty="0">
                <a:solidFill>
                  <a:srgbClr val="0DA5A8"/>
                </a:solidFill>
                <a:latin typeface="Trebuchet MS" panose="020B0603020202020204" pitchFamily="34" charset="0"/>
              </a:rPr>
              <a:t>What the schools said…</a:t>
            </a:r>
          </a:p>
          <a:p>
            <a:pPr marL="0" indent="0" algn="ctr">
              <a:buNone/>
            </a:pPr>
            <a:endParaRPr lang="en-GB" b="1" dirty="0">
              <a:solidFill>
                <a:srgbClr val="0DA5A8"/>
              </a:solidFill>
              <a:latin typeface="Trebuchet MS" panose="020B0603020202020204" pitchFamily="34" charset="0"/>
            </a:endParaRPr>
          </a:p>
          <a:p>
            <a:pPr marL="0" indent="0" algn="ctr">
              <a:buNone/>
            </a:pPr>
            <a:r>
              <a:rPr lang="en-GB" sz="2000" dirty="0">
                <a:solidFill>
                  <a:srgbClr val="002060"/>
                </a:solidFill>
                <a:latin typeface="Trebuchet MS" panose="020B0603020202020204" pitchFamily="34" charset="0"/>
              </a:rPr>
              <a:t>“It was a great opportunity for our students and one we would hope to participate in again in the future.”</a:t>
            </a:r>
          </a:p>
          <a:p>
            <a:pPr marL="0" indent="0" algn="ctr">
              <a:buNone/>
            </a:pPr>
            <a:endParaRPr lang="en-GB" sz="2000" dirty="0">
              <a:solidFill>
                <a:srgbClr val="002060"/>
              </a:solidFill>
              <a:latin typeface="Trebuchet MS" panose="020B0603020202020204" pitchFamily="34" charset="0"/>
            </a:endParaRPr>
          </a:p>
          <a:p>
            <a:pPr marL="0" indent="0" algn="ctr">
              <a:buNone/>
            </a:pPr>
            <a:r>
              <a:rPr lang="en-GB" sz="2000" dirty="0">
                <a:solidFill>
                  <a:srgbClr val="002060"/>
                </a:solidFill>
                <a:latin typeface="Trebuchet MS" panose="020B0603020202020204" pitchFamily="34" charset="0"/>
              </a:rPr>
              <a:t>“Thanks again for giving our students this opportunity, the girls all loved it and it will certainly have developed their character.”</a:t>
            </a:r>
          </a:p>
          <a:p>
            <a:pPr marL="0" indent="0" algn="ctr">
              <a:buNone/>
            </a:pPr>
            <a:endParaRPr lang="en-GB" sz="2000" dirty="0">
              <a:solidFill>
                <a:srgbClr val="002060"/>
              </a:solidFill>
              <a:latin typeface="Trebuchet MS" panose="020B0603020202020204" pitchFamily="34" charset="0"/>
            </a:endParaRPr>
          </a:p>
          <a:p>
            <a:pPr marL="0" indent="0" algn="ctr">
              <a:buNone/>
            </a:pPr>
            <a:r>
              <a:rPr lang="en-GB" sz="2000" dirty="0">
                <a:solidFill>
                  <a:srgbClr val="002060"/>
                </a:solidFill>
                <a:latin typeface="Trebuchet MS" panose="020B0603020202020204" pitchFamily="34" charset="0"/>
              </a:rPr>
              <a:t>“Thanks for all the hard work you put into the Challenge, our students loved taking part in the semi-finals in the Academy and it was a real privilege for them to be able to present yesterday in such a lovely venue and with such distinguished judges”</a:t>
            </a:r>
          </a:p>
          <a:p>
            <a:pPr marL="0" indent="0" algn="ctr">
              <a:buNone/>
            </a:pPr>
            <a:endParaRPr lang="en-GB" sz="2000" b="1" dirty="0">
              <a:solidFill>
                <a:srgbClr val="002060"/>
              </a:solidFill>
              <a:latin typeface="Trebuchet MS" panose="020B0603020202020204" pitchFamily="34" charset="0"/>
            </a:endParaRPr>
          </a:p>
          <a:p>
            <a:pPr marL="0" indent="0" algn="ctr">
              <a:buNone/>
            </a:pPr>
            <a:endParaRPr lang="en-GB" sz="2000" b="1" dirty="0">
              <a:solidFill>
                <a:srgbClr val="002060"/>
              </a:solidFill>
              <a:latin typeface="Trebuchet MS" panose="020B0603020202020204" pitchFamily="34" charset="0"/>
            </a:endParaRPr>
          </a:p>
        </p:txBody>
      </p:sp>
      <p:sp>
        <p:nvSpPr>
          <p:cNvPr id="7" name="TextBox 6"/>
          <p:cNvSpPr txBox="1"/>
          <p:nvPr/>
        </p:nvSpPr>
        <p:spPr>
          <a:xfrm>
            <a:off x="6155265" y="775599"/>
            <a:ext cx="1548822" cy="830997"/>
          </a:xfrm>
          <a:prstGeom prst="rect">
            <a:avLst/>
          </a:prstGeom>
          <a:noFill/>
        </p:spPr>
        <p:txBody>
          <a:bodyPr wrap="none" rtlCol="0">
            <a:spAutoFit/>
          </a:bodyPr>
          <a:lstStyle/>
          <a:p>
            <a:r>
              <a:rPr lang="en-GB" sz="2400" b="1" dirty="0">
                <a:solidFill>
                  <a:srgbClr val="0DA5A8"/>
                </a:solidFill>
                <a:latin typeface="Trebuchet MS" panose="020B0603020202020204" pitchFamily="34" charset="0"/>
              </a:rPr>
              <a:t>Feedback</a:t>
            </a:r>
          </a:p>
          <a:p>
            <a:endParaRPr lang="en-GB" sz="2400" dirty="0"/>
          </a:p>
        </p:txBody>
      </p:sp>
    </p:spTree>
    <p:custDataLst>
      <p:tags r:id="rId1"/>
    </p:custDataLst>
    <p:extLst>
      <p:ext uri="{BB962C8B-B14F-4D97-AF65-F5344CB8AC3E}">
        <p14:creationId xmlns:p14="http://schemas.microsoft.com/office/powerpoint/2010/main" val="335646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0DA5A8"/>
      </a:accent1>
      <a:accent2>
        <a:srgbClr val="0DA5A8"/>
      </a:accent2>
      <a:accent3>
        <a:srgbClr val="E8B463"/>
      </a:accent3>
      <a:accent4>
        <a:srgbClr val="ED6E4F"/>
      </a:accent4>
      <a:accent5>
        <a:srgbClr val="5B9BD5"/>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425</TotalTime>
  <Words>1139</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dc:creator>
  <cp:lastModifiedBy>Kelly Dillon</cp:lastModifiedBy>
  <cp:revision>60</cp:revision>
  <cp:lastPrinted>2020-01-23T15:34:22Z</cp:lastPrinted>
  <dcterms:created xsi:type="dcterms:W3CDTF">2019-11-26T15:47:57Z</dcterms:created>
  <dcterms:modified xsi:type="dcterms:W3CDTF">2020-10-07T12:57:58Z</dcterms:modified>
</cp:coreProperties>
</file>